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sldIdLst>
    <p:sldId id="365" r:id="rId5"/>
    <p:sldId id="366" r:id="rId6"/>
    <p:sldId id="256" r:id="rId7"/>
    <p:sldId id="305" r:id="rId8"/>
    <p:sldId id="268" r:id="rId9"/>
    <p:sldId id="269" r:id="rId10"/>
    <p:sldId id="317" r:id="rId11"/>
    <p:sldId id="318" r:id="rId12"/>
    <p:sldId id="259" r:id="rId13"/>
    <p:sldId id="324" r:id="rId14"/>
    <p:sldId id="322" r:id="rId15"/>
    <p:sldId id="285" r:id="rId16"/>
    <p:sldId id="326" r:id="rId17"/>
    <p:sldId id="327" r:id="rId18"/>
    <p:sldId id="328" r:id="rId19"/>
    <p:sldId id="329" r:id="rId20"/>
    <p:sldId id="291" r:id="rId21"/>
    <p:sldId id="292" r:id="rId22"/>
  </p:sldIdLst>
  <p:sldSz cx="16257588" cy="10158413"/>
  <p:notesSz cx="6858000" cy="9144000"/>
  <p:defaultTextStyle>
    <a:defPPr>
      <a:defRPr lang="en-US"/>
    </a:defPPr>
    <a:lvl1pPr marL="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19FF"/>
    <a:srgbClr val="00A956"/>
    <a:srgbClr val="005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B09BE9-86ED-4AFB-97FC-D743D7795169}" v="6" dt="2021-09-29T09:51:59.8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25" autoAdjust="0"/>
    <p:restoredTop sz="87570" autoAdjust="0"/>
  </p:normalViewPr>
  <p:slideViewPr>
    <p:cSldViewPr snapToGrid="0" snapToObjects="1">
      <p:cViewPr varScale="1">
        <p:scale>
          <a:sx n="39" d="100"/>
          <a:sy n="39" d="100"/>
        </p:scale>
        <p:origin x="72" y="102"/>
      </p:cViewPr>
      <p:guideLst/>
    </p:cSldViewPr>
  </p:slideViewPr>
  <p:outlineViewPr>
    <p:cViewPr>
      <p:scale>
        <a:sx n="33" d="100"/>
        <a:sy n="33" d="100"/>
      </p:scale>
      <p:origin x="0" y="-13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6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ead.Spain" userId="0627b046-ee7b-4ab9-a24a-50d44cb7866f" providerId="ADAL" clId="{DBB09BE9-86ED-4AFB-97FC-D743D7795169}"/>
    <pc:docChg chg="addSld delSld modSld">
      <pc:chgData name="Sinead.Spain" userId="0627b046-ee7b-4ab9-a24a-50d44cb7866f" providerId="ADAL" clId="{DBB09BE9-86ED-4AFB-97FC-D743D7795169}" dt="2021-09-29T09:53:18.791" v="17" actId="14100"/>
      <pc:docMkLst>
        <pc:docMk/>
      </pc:docMkLst>
      <pc:sldChg chg="modSp mod">
        <pc:chgData name="Sinead.Spain" userId="0627b046-ee7b-4ab9-a24a-50d44cb7866f" providerId="ADAL" clId="{DBB09BE9-86ED-4AFB-97FC-D743D7795169}" dt="2021-09-29T09:52:28.780" v="11" actId="1076"/>
        <pc:sldMkLst>
          <pc:docMk/>
          <pc:sldMk cId="1967957898" sldId="259"/>
        </pc:sldMkLst>
        <pc:spChg chg="mod">
          <ac:chgData name="Sinead.Spain" userId="0627b046-ee7b-4ab9-a24a-50d44cb7866f" providerId="ADAL" clId="{DBB09BE9-86ED-4AFB-97FC-D743D7795169}" dt="2021-09-29T09:52:24.260" v="9" actId="14100"/>
          <ac:spMkLst>
            <pc:docMk/>
            <pc:sldMk cId="1967957898" sldId="259"/>
            <ac:spMk id="8" creationId="{3FEFF014-471B-B549-AAEA-3A5D237C7A54}"/>
          </ac:spMkLst>
        </pc:spChg>
        <pc:picChg chg="mod">
          <ac:chgData name="Sinead.Spain" userId="0627b046-ee7b-4ab9-a24a-50d44cb7866f" providerId="ADAL" clId="{DBB09BE9-86ED-4AFB-97FC-D743D7795169}" dt="2021-09-29T09:52:28.780" v="11" actId="1076"/>
          <ac:picMkLst>
            <pc:docMk/>
            <pc:sldMk cId="1967957898" sldId="259"/>
            <ac:picMk id="7" creationId="{BC2E2235-8265-483E-BE94-26BCDC63A987}"/>
          </ac:picMkLst>
        </pc:picChg>
      </pc:sldChg>
      <pc:sldChg chg="add">
        <pc:chgData name="Sinead.Spain" userId="0627b046-ee7b-4ab9-a24a-50d44cb7866f" providerId="ADAL" clId="{DBB09BE9-86ED-4AFB-97FC-D743D7795169}" dt="2021-09-29T09:51:59.858" v="5"/>
        <pc:sldMkLst>
          <pc:docMk/>
          <pc:sldMk cId="3969172358" sldId="305"/>
        </pc:sldMkLst>
      </pc:sldChg>
      <pc:sldChg chg="del">
        <pc:chgData name="Sinead.Spain" userId="0627b046-ee7b-4ab9-a24a-50d44cb7866f" providerId="ADAL" clId="{DBB09BE9-86ED-4AFB-97FC-D743D7795169}" dt="2021-09-29T09:52:07.740" v="6" actId="47"/>
        <pc:sldMkLst>
          <pc:docMk/>
          <pc:sldMk cId="2710728116" sldId="320"/>
        </pc:sldMkLst>
      </pc:sldChg>
      <pc:sldChg chg="modSp mod">
        <pc:chgData name="Sinead.Spain" userId="0627b046-ee7b-4ab9-a24a-50d44cb7866f" providerId="ADAL" clId="{DBB09BE9-86ED-4AFB-97FC-D743D7795169}" dt="2021-09-29T09:53:18.791" v="17" actId="14100"/>
        <pc:sldMkLst>
          <pc:docMk/>
          <pc:sldMk cId="3613628322" sldId="329"/>
        </pc:sldMkLst>
        <pc:spChg chg="mod">
          <ac:chgData name="Sinead.Spain" userId="0627b046-ee7b-4ab9-a24a-50d44cb7866f" providerId="ADAL" clId="{DBB09BE9-86ED-4AFB-97FC-D743D7795169}" dt="2021-09-29T09:53:18.791" v="17" actId="14100"/>
          <ac:spMkLst>
            <pc:docMk/>
            <pc:sldMk cId="3613628322" sldId="329"/>
            <ac:spMk id="2" creationId="{58F93F91-DEC6-41DA-9C2A-2FFA399B15F3}"/>
          </ac:spMkLst>
        </pc:spChg>
      </pc:sldChg>
      <pc:sldChg chg="add">
        <pc:chgData name="Sinead.Spain" userId="0627b046-ee7b-4ab9-a24a-50d44cb7866f" providerId="ADAL" clId="{DBB09BE9-86ED-4AFB-97FC-D743D7795169}" dt="2021-09-29T09:51:37.641" v="0"/>
        <pc:sldMkLst>
          <pc:docMk/>
          <pc:sldMk cId="3555020798" sldId="365"/>
        </pc:sldMkLst>
      </pc:sldChg>
      <pc:sldChg chg="add">
        <pc:chgData name="Sinead.Spain" userId="0627b046-ee7b-4ab9-a24a-50d44cb7866f" providerId="ADAL" clId="{DBB09BE9-86ED-4AFB-97FC-D743D7795169}" dt="2021-09-29T09:51:37.641" v="0"/>
        <pc:sldMkLst>
          <pc:docMk/>
          <pc:sldMk cId="1994706781" sldId="366"/>
        </pc:sldMkLst>
      </pc:sldChg>
      <pc:sldChg chg="add del">
        <pc:chgData name="Sinead.Spain" userId="0627b046-ee7b-4ab9-a24a-50d44cb7866f" providerId="ADAL" clId="{DBB09BE9-86ED-4AFB-97FC-D743D7795169}" dt="2021-09-29T09:51:54.988" v="4"/>
        <pc:sldMkLst>
          <pc:docMk/>
          <pc:sldMk cId="542531674" sldId="367"/>
        </pc:sldMkLst>
      </pc:sldChg>
      <pc:sldChg chg="add del">
        <pc:chgData name="Sinead.Spain" userId="0627b046-ee7b-4ab9-a24a-50d44cb7866f" providerId="ADAL" clId="{DBB09BE9-86ED-4AFB-97FC-D743D7795169}" dt="2021-09-29T09:51:47.702" v="2"/>
        <pc:sldMkLst>
          <pc:docMk/>
          <pc:sldMk cId="3595508393" sldId="367"/>
        </pc:sldMkLst>
      </pc:sldChg>
      <pc:sldChg chg="add del">
        <pc:chgData name="Sinead.Spain" userId="0627b046-ee7b-4ab9-a24a-50d44cb7866f" providerId="ADAL" clId="{DBB09BE9-86ED-4AFB-97FC-D743D7795169}" dt="2021-09-29T09:51:47.702" v="2"/>
        <pc:sldMkLst>
          <pc:docMk/>
          <pc:sldMk cId="414389243" sldId="368"/>
        </pc:sldMkLst>
      </pc:sldChg>
      <pc:sldChg chg="add del">
        <pc:chgData name="Sinead.Spain" userId="0627b046-ee7b-4ab9-a24a-50d44cb7866f" providerId="ADAL" clId="{DBB09BE9-86ED-4AFB-97FC-D743D7795169}" dt="2021-09-29T09:51:54.988" v="4"/>
        <pc:sldMkLst>
          <pc:docMk/>
          <pc:sldMk cId="2474180843" sldId="36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26CBD9-8453-4AE7-9FCE-93C4C05A0AB8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IE"/>
        </a:p>
      </dgm:t>
    </dgm:pt>
    <dgm:pt modelId="{F9499075-C7AD-4144-82F7-88DF12E51A5D}">
      <dgm:prSet phldrT="[Text]" custT="1"/>
      <dgm:spPr/>
      <dgm:t>
        <a:bodyPr/>
        <a:lstStyle/>
        <a:p>
          <a:r>
            <a:rPr lang="en-IE" altLang="en-US" sz="4200" dirty="0"/>
            <a:t>Know why it is important to take good notes</a:t>
          </a:r>
          <a:endParaRPr lang="en-IE" sz="4200" dirty="0"/>
        </a:p>
      </dgm:t>
    </dgm:pt>
    <dgm:pt modelId="{E2965258-2B4C-478F-A39B-471B695CCCE0}" type="parTrans" cxnId="{9E4B414F-0D7B-4C47-A31F-8CE45F4F9334}">
      <dgm:prSet/>
      <dgm:spPr/>
      <dgm:t>
        <a:bodyPr/>
        <a:lstStyle/>
        <a:p>
          <a:endParaRPr lang="en-IE"/>
        </a:p>
      </dgm:t>
    </dgm:pt>
    <dgm:pt modelId="{1C833054-85E4-4651-B5AE-A4389B82C872}" type="sibTrans" cxnId="{9E4B414F-0D7B-4C47-A31F-8CE45F4F9334}">
      <dgm:prSet/>
      <dgm:spPr/>
      <dgm:t>
        <a:bodyPr/>
        <a:lstStyle/>
        <a:p>
          <a:endParaRPr lang="en-IE"/>
        </a:p>
      </dgm:t>
    </dgm:pt>
    <dgm:pt modelId="{292F8BA1-A9DD-4ED0-B443-689B4EECF5E7}">
      <dgm:prSet phldrT="[Text]" custT="1"/>
      <dgm:spPr/>
      <dgm:t>
        <a:bodyPr/>
        <a:lstStyle/>
        <a:p>
          <a:r>
            <a:rPr lang="en-IE" altLang="en-US" sz="4200" dirty="0"/>
            <a:t>How to file the notes you take </a:t>
          </a:r>
          <a:endParaRPr lang="en-IE" sz="4200" dirty="0"/>
        </a:p>
      </dgm:t>
    </dgm:pt>
    <dgm:pt modelId="{35CF4069-94C2-49E6-8B17-AAD44642DB39}" type="parTrans" cxnId="{7782554B-FA76-4632-B7A4-24BE58548A6C}">
      <dgm:prSet/>
      <dgm:spPr/>
      <dgm:t>
        <a:bodyPr/>
        <a:lstStyle/>
        <a:p>
          <a:endParaRPr lang="en-IE"/>
        </a:p>
      </dgm:t>
    </dgm:pt>
    <dgm:pt modelId="{614CF92E-A657-41BC-924D-D394AFC16C06}" type="sibTrans" cxnId="{7782554B-FA76-4632-B7A4-24BE58548A6C}">
      <dgm:prSet/>
      <dgm:spPr/>
      <dgm:t>
        <a:bodyPr/>
        <a:lstStyle/>
        <a:p>
          <a:endParaRPr lang="en-IE"/>
        </a:p>
      </dgm:t>
    </dgm:pt>
    <dgm:pt modelId="{5C32C70F-AD4A-486A-9F27-404584F96B85}">
      <dgm:prSet phldrT="[Text]" custT="1"/>
      <dgm:spPr/>
      <dgm:t>
        <a:bodyPr/>
        <a:lstStyle/>
        <a:p>
          <a:r>
            <a:rPr lang="en-IE" altLang="en-US" sz="4200" dirty="0"/>
            <a:t>How to plan what you do before, during and after a lecture</a:t>
          </a:r>
          <a:endParaRPr lang="en-IE" sz="4200" dirty="0"/>
        </a:p>
      </dgm:t>
    </dgm:pt>
    <dgm:pt modelId="{B370AFED-6155-482F-812F-D2A91D4EB757}" type="parTrans" cxnId="{DF7C3226-65CF-44C8-AD41-14BBA68BF6A9}">
      <dgm:prSet/>
      <dgm:spPr/>
      <dgm:t>
        <a:bodyPr/>
        <a:lstStyle/>
        <a:p>
          <a:endParaRPr lang="en-IE"/>
        </a:p>
      </dgm:t>
    </dgm:pt>
    <dgm:pt modelId="{6C252A1D-5CD4-4D50-B5FF-50FFF6EACEB4}" type="sibTrans" cxnId="{DF7C3226-65CF-44C8-AD41-14BBA68BF6A9}">
      <dgm:prSet/>
      <dgm:spPr/>
      <dgm:t>
        <a:bodyPr/>
        <a:lstStyle/>
        <a:p>
          <a:endParaRPr lang="en-IE"/>
        </a:p>
      </dgm:t>
    </dgm:pt>
    <dgm:pt modelId="{FB134026-CC67-4AD6-900D-565AE954A1D5}">
      <dgm:prSet phldrT="[Text]" custT="1"/>
      <dgm:spPr/>
      <dgm:t>
        <a:bodyPr/>
        <a:lstStyle/>
        <a:p>
          <a:r>
            <a:rPr lang="en-IE" altLang="en-US" sz="4200" dirty="0"/>
            <a:t>Learn different methods of notetaking</a:t>
          </a:r>
          <a:endParaRPr lang="en-IE" sz="4200" dirty="0"/>
        </a:p>
      </dgm:t>
    </dgm:pt>
    <dgm:pt modelId="{ED1C931B-2C8C-4D16-AC27-627A07B21F11}" type="parTrans" cxnId="{B4BA8C68-7AC4-4E27-B7E5-883C0D83BB42}">
      <dgm:prSet/>
      <dgm:spPr/>
      <dgm:t>
        <a:bodyPr/>
        <a:lstStyle/>
        <a:p>
          <a:endParaRPr lang="en-IE"/>
        </a:p>
      </dgm:t>
    </dgm:pt>
    <dgm:pt modelId="{6B5A83DE-30F6-4632-9BD5-1DD53B0F5065}" type="sibTrans" cxnId="{B4BA8C68-7AC4-4E27-B7E5-883C0D83BB42}">
      <dgm:prSet/>
      <dgm:spPr/>
      <dgm:t>
        <a:bodyPr/>
        <a:lstStyle/>
        <a:p>
          <a:endParaRPr lang="en-IE"/>
        </a:p>
      </dgm:t>
    </dgm:pt>
    <dgm:pt modelId="{6B538B8E-3C22-48A9-8B43-570D4DE57BB4}" type="pres">
      <dgm:prSet presAssocID="{2126CBD9-8453-4AE7-9FCE-93C4C05A0AB8}" presName="diagram" presStyleCnt="0">
        <dgm:presLayoutVars>
          <dgm:dir/>
          <dgm:resizeHandles val="exact"/>
        </dgm:presLayoutVars>
      </dgm:prSet>
      <dgm:spPr/>
    </dgm:pt>
    <dgm:pt modelId="{558E3DFA-D8BE-41EA-8688-329419C19D06}" type="pres">
      <dgm:prSet presAssocID="{F9499075-C7AD-4144-82F7-88DF12E51A5D}" presName="node" presStyleLbl="node1" presStyleIdx="0" presStyleCnt="4">
        <dgm:presLayoutVars>
          <dgm:bulletEnabled val="1"/>
        </dgm:presLayoutVars>
      </dgm:prSet>
      <dgm:spPr/>
    </dgm:pt>
    <dgm:pt modelId="{7B9462B6-25F3-4E92-9433-E768F18CFABA}" type="pres">
      <dgm:prSet presAssocID="{1C833054-85E4-4651-B5AE-A4389B82C872}" presName="sibTrans" presStyleCnt="0"/>
      <dgm:spPr/>
    </dgm:pt>
    <dgm:pt modelId="{03EC2A4D-42A1-4C42-9F3A-F798EEF5B327}" type="pres">
      <dgm:prSet presAssocID="{292F8BA1-A9DD-4ED0-B443-689B4EECF5E7}" presName="node" presStyleLbl="node1" presStyleIdx="1" presStyleCnt="4" custLinFactX="-7626" custLinFactY="16885" custLinFactNeighborX="-100000" custLinFactNeighborY="100000">
        <dgm:presLayoutVars>
          <dgm:bulletEnabled val="1"/>
        </dgm:presLayoutVars>
      </dgm:prSet>
      <dgm:spPr/>
    </dgm:pt>
    <dgm:pt modelId="{C880B325-45E5-449A-BE14-39915E1B0179}" type="pres">
      <dgm:prSet presAssocID="{614CF92E-A657-41BC-924D-D394AFC16C06}" presName="sibTrans" presStyleCnt="0"/>
      <dgm:spPr/>
    </dgm:pt>
    <dgm:pt modelId="{17836BEF-D56D-4939-A1D5-92906AE2034B}" type="pres">
      <dgm:prSet presAssocID="{5C32C70F-AD4A-486A-9F27-404584F96B85}" presName="node" presStyleLbl="node1" presStyleIdx="2" presStyleCnt="4" custLinFactX="7373" custLinFactY="-16231" custLinFactNeighborX="100000" custLinFactNeighborY="-100000">
        <dgm:presLayoutVars>
          <dgm:bulletEnabled val="1"/>
        </dgm:presLayoutVars>
      </dgm:prSet>
      <dgm:spPr/>
    </dgm:pt>
    <dgm:pt modelId="{A2BEB5B2-6AF4-46B6-88DA-069F5C8FE2BA}" type="pres">
      <dgm:prSet presAssocID="{6C252A1D-5CD4-4D50-B5FF-50FFF6EACEB4}" presName="sibTrans" presStyleCnt="0"/>
      <dgm:spPr/>
    </dgm:pt>
    <dgm:pt modelId="{167659BF-FACA-4EE1-A250-155B8F75527B}" type="pres">
      <dgm:prSet presAssocID="{FB134026-CC67-4AD6-900D-565AE954A1D5}" presName="node" presStyleLbl="node1" presStyleIdx="3" presStyleCnt="4">
        <dgm:presLayoutVars>
          <dgm:bulletEnabled val="1"/>
        </dgm:presLayoutVars>
      </dgm:prSet>
      <dgm:spPr/>
    </dgm:pt>
  </dgm:ptLst>
  <dgm:cxnLst>
    <dgm:cxn modelId="{DF7C3226-65CF-44C8-AD41-14BBA68BF6A9}" srcId="{2126CBD9-8453-4AE7-9FCE-93C4C05A0AB8}" destId="{5C32C70F-AD4A-486A-9F27-404584F96B85}" srcOrd="2" destOrd="0" parTransId="{B370AFED-6155-482F-812F-D2A91D4EB757}" sibTransId="{6C252A1D-5CD4-4D50-B5FF-50FFF6EACEB4}"/>
    <dgm:cxn modelId="{4E972736-9ACF-4B6C-A9DF-E7E35200A797}" type="presOf" srcId="{5C32C70F-AD4A-486A-9F27-404584F96B85}" destId="{17836BEF-D56D-4939-A1D5-92906AE2034B}" srcOrd="0" destOrd="0" presId="urn:microsoft.com/office/officeart/2005/8/layout/default"/>
    <dgm:cxn modelId="{E75A363E-6242-456B-9177-7520EB5E4E4E}" type="presOf" srcId="{292F8BA1-A9DD-4ED0-B443-689B4EECF5E7}" destId="{03EC2A4D-42A1-4C42-9F3A-F798EEF5B327}" srcOrd="0" destOrd="0" presId="urn:microsoft.com/office/officeart/2005/8/layout/default"/>
    <dgm:cxn modelId="{B4BA8C68-7AC4-4E27-B7E5-883C0D83BB42}" srcId="{2126CBD9-8453-4AE7-9FCE-93C4C05A0AB8}" destId="{FB134026-CC67-4AD6-900D-565AE954A1D5}" srcOrd="3" destOrd="0" parTransId="{ED1C931B-2C8C-4D16-AC27-627A07B21F11}" sibTransId="{6B5A83DE-30F6-4632-9BD5-1DD53B0F5065}"/>
    <dgm:cxn modelId="{7782554B-FA76-4632-B7A4-24BE58548A6C}" srcId="{2126CBD9-8453-4AE7-9FCE-93C4C05A0AB8}" destId="{292F8BA1-A9DD-4ED0-B443-689B4EECF5E7}" srcOrd="1" destOrd="0" parTransId="{35CF4069-94C2-49E6-8B17-AAD44642DB39}" sibTransId="{614CF92E-A657-41BC-924D-D394AFC16C06}"/>
    <dgm:cxn modelId="{2FA7BB4D-2785-4A4C-A4C0-827F3EC31D30}" type="presOf" srcId="{2126CBD9-8453-4AE7-9FCE-93C4C05A0AB8}" destId="{6B538B8E-3C22-48A9-8B43-570D4DE57BB4}" srcOrd="0" destOrd="0" presId="urn:microsoft.com/office/officeart/2005/8/layout/default"/>
    <dgm:cxn modelId="{9E4B414F-0D7B-4C47-A31F-8CE45F4F9334}" srcId="{2126CBD9-8453-4AE7-9FCE-93C4C05A0AB8}" destId="{F9499075-C7AD-4144-82F7-88DF12E51A5D}" srcOrd="0" destOrd="0" parTransId="{E2965258-2B4C-478F-A39B-471B695CCCE0}" sibTransId="{1C833054-85E4-4651-B5AE-A4389B82C872}"/>
    <dgm:cxn modelId="{AE24C18D-CF95-45AC-A26B-63F7960354AA}" type="presOf" srcId="{FB134026-CC67-4AD6-900D-565AE954A1D5}" destId="{167659BF-FACA-4EE1-A250-155B8F75527B}" srcOrd="0" destOrd="0" presId="urn:microsoft.com/office/officeart/2005/8/layout/default"/>
    <dgm:cxn modelId="{B3B3D8F5-C927-45DF-9BD8-85278BF98DD7}" type="presOf" srcId="{F9499075-C7AD-4144-82F7-88DF12E51A5D}" destId="{558E3DFA-D8BE-41EA-8688-329419C19D06}" srcOrd="0" destOrd="0" presId="urn:microsoft.com/office/officeart/2005/8/layout/default"/>
    <dgm:cxn modelId="{7C953E2D-4680-4FDE-BAC8-BCCAA5D74021}" type="presParOf" srcId="{6B538B8E-3C22-48A9-8B43-570D4DE57BB4}" destId="{558E3DFA-D8BE-41EA-8688-329419C19D06}" srcOrd="0" destOrd="0" presId="urn:microsoft.com/office/officeart/2005/8/layout/default"/>
    <dgm:cxn modelId="{D43D023F-5824-40D8-963B-331B210A4569}" type="presParOf" srcId="{6B538B8E-3C22-48A9-8B43-570D4DE57BB4}" destId="{7B9462B6-25F3-4E92-9433-E768F18CFABA}" srcOrd="1" destOrd="0" presId="urn:microsoft.com/office/officeart/2005/8/layout/default"/>
    <dgm:cxn modelId="{87C7F0F9-5F42-42DD-BB5E-4FF470C422F3}" type="presParOf" srcId="{6B538B8E-3C22-48A9-8B43-570D4DE57BB4}" destId="{03EC2A4D-42A1-4C42-9F3A-F798EEF5B327}" srcOrd="2" destOrd="0" presId="urn:microsoft.com/office/officeart/2005/8/layout/default"/>
    <dgm:cxn modelId="{F967796F-2FA6-4FF6-A3B1-D45704050B62}" type="presParOf" srcId="{6B538B8E-3C22-48A9-8B43-570D4DE57BB4}" destId="{C880B325-45E5-449A-BE14-39915E1B0179}" srcOrd="3" destOrd="0" presId="urn:microsoft.com/office/officeart/2005/8/layout/default"/>
    <dgm:cxn modelId="{2F5387F8-94B5-48E1-9392-3C8F864A9661}" type="presParOf" srcId="{6B538B8E-3C22-48A9-8B43-570D4DE57BB4}" destId="{17836BEF-D56D-4939-A1D5-92906AE2034B}" srcOrd="4" destOrd="0" presId="urn:microsoft.com/office/officeart/2005/8/layout/default"/>
    <dgm:cxn modelId="{64936CB4-1AA5-40A3-92F2-DFC72C4DE41C}" type="presParOf" srcId="{6B538B8E-3C22-48A9-8B43-570D4DE57BB4}" destId="{A2BEB5B2-6AF4-46B6-88DA-069F5C8FE2BA}" srcOrd="5" destOrd="0" presId="urn:microsoft.com/office/officeart/2005/8/layout/default"/>
    <dgm:cxn modelId="{B114A2EA-29E0-46DF-94BA-4D17FB0DADA3}" type="presParOf" srcId="{6B538B8E-3C22-48A9-8B43-570D4DE57BB4}" destId="{167659BF-FACA-4EE1-A250-155B8F75527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E3DFA-D8BE-41EA-8688-329419C19D06}">
      <dsp:nvSpPr>
        <dsp:cNvPr id="0" name=""/>
        <dsp:cNvSpPr/>
      </dsp:nvSpPr>
      <dsp:spPr>
        <a:xfrm>
          <a:off x="1323" y="258876"/>
          <a:ext cx="5159879" cy="3095927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altLang="en-US" sz="4200" kern="1200" dirty="0"/>
            <a:t>Know why it is important to take good notes</a:t>
          </a:r>
          <a:endParaRPr lang="en-IE" sz="4200" kern="1200" dirty="0"/>
        </a:p>
      </dsp:txBody>
      <dsp:txXfrm>
        <a:off x="1323" y="258876"/>
        <a:ext cx="5159879" cy="3095927"/>
      </dsp:txXfrm>
    </dsp:sp>
    <dsp:sp modelId="{03EC2A4D-42A1-4C42-9F3A-F798EEF5B327}">
      <dsp:nvSpPr>
        <dsp:cNvPr id="0" name=""/>
        <dsp:cNvSpPr/>
      </dsp:nvSpPr>
      <dsp:spPr>
        <a:xfrm>
          <a:off x="123818" y="3877550"/>
          <a:ext cx="5159879" cy="3095927"/>
        </a:xfrm>
        <a:prstGeom prst="rect">
          <a:avLst/>
        </a:prstGeom>
        <a:solidFill>
          <a:schemeClr val="accent1">
            <a:shade val="50000"/>
            <a:hueOff val="-384345"/>
            <a:satOff val="-33459"/>
            <a:lumOff val="2612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altLang="en-US" sz="4200" kern="1200" dirty="0"/>
            <a:t>How to file the notes you take </a:t>
          </a:r>
          <a:endParaRPr lang="en-IE" sz="4200" kern="1200" dirty="0"/>
        </a:p>
      </dsp:txBody>
      <dsp:txXfrm>
        <a:off x="123818" y="3877550"/>
        <a:ext cx="5159879" cy="3095927"/>
      </dsp:txXfrm>
    </dsp:sp>
    <dsp:sp modelId="{17836BEF-D56D-4939-A1D5-92906AE2034B}">
      <dsp:nvSpPr>
        <dsp:cNvPr id="0" name=""/>
        <dsp:cNvSpPr/>
      </dsp:nvSpPr>
      <dsp:spPr>
        <a:xfrm>
          <a:off x="5541639" y="272364"/>
          <a:ext cx="5159879" cy="3095927"/>
        </a:xfrm>
        <a:prstGeom prst="rect">
          <a:avLst/>
        </a:prstGeom>
        <a:solidFill>
          <a:schemeClr val="accent1">
            <a:shade val="50000"/>
            <a:hueOff val="-768690"/>
            <a:satOff val="-66919"/>
            <a:lumOff val="5225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altLang="en-US" sz="4200" kern="1200" dirty="0"/>
            <a:t>How to plan what you do before, during and after a lecture</a:t>
          </a:r>
          <a:endParaRPr lang="en-IE" sz="4200" kern="1200" dirty="0"/>
        </a:p>
      </dsp:txBody>
      <dsp:txXfrm>
        <a:off x="5541639" y="272364"/>
        <a:ext cx="5159879" cy="3095927"/>
      </dsp:txXfrm>
    </dsp:sp>
    <dsp:sp modelId="{167659BF-FACA-4EE1-A250-155B8F75527B}">
      <dsp:nvSpPr>
        <dsp:cNvPr id="0" name=""/>
        <dsp:cNvSpPr/>
      </dsp:nvSpPr>
      <dsp:spPr>
        <a:xfrm>
          <a:off x="5677189" y="3870791"/>
          <a:ext cx="5159879" cy="3095927"/>
        </a:xfrm>
        <a:prstGeom prst="rect">
          <a:avLst/>
        </a:prstGeom>
        <a:solidFill>
          <a:schemeClr val="accent1">
            <a:shade val="50000"/>
            <a:hueOff val="-384345"/>
            <a:satOff val="-33459"/>
            <a:lumOff val="2612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altLang="en-US" sz="4200" kern="1200" dirty="0"/>
            <a:t>Learn different methods of notetaking</a:t>
          </a:r>
          <a:endParaRPr lang="en-IE" sz="4200" kern="1200" dirty="0"/>
        </a:p>
      </dsp:txBody>
      <dsp:txXfrm>
        <a:off x="5677189" y="3870791"/>
        <a:ext cx="5159879" cy="3095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8D53C-149F-6740-BCDE-ADDE2460943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137FE-F796-2E41-88C3-6EBCF174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1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9775" y="1252538"/>
            <a:ext cx="5410200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67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/>
              <a:t>The team presenting in this video is comprised of</a:t>
            </a:r>
          </a:p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137FE-F796-2E41-88C3-6EBCF174D1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88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137FE-F796-2E41-88C3-6EBCF174D1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18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Invite students to suggest what</a:t>
            </a:r>
            <a:r>
              <a:rPr lang="en-IE" baseline="0" dirty="0"/>
              <a:t> to do before the lecture: suggestions on the next slide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04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Question for class, what other acronyms do you use in lectures to represent common phrases used by your lecturers?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137FE-F796-2E41-88C3-6EBCF174D1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36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AA55-BEB7-49F7-B199-32C9E0D9D698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416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7776000"/>
            <a:ext cx="10080000" cy="796487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1192D-1B69-A648-85CB-F16FFBDED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8572487"/>
            <a:ext cx="10080000" cy="796487"/>
          </a:xfrm>
        </p:spPr>
        <p:txBody>
          <a:bodyPr anchor="t">
            <a:normAutofit/>
          </a:bodyPr>
          <a:lstStyle>
            <a:lvl1pPr marL="0" indent="0" algn="l">
              <a:buNone/>
              <a:defRPr sz="3500">
                <a:solidFill>
                  <a:srgbClr val="00A956"/>
                </a:solidFill>
                <a:latin typeface="Georgia" panose="02040502050405020303" pitchFamily="18" charset="0"/>
              </a:defRPr>
            </a:lvl1pPr>
            <a:lvl2pPr marL="609671" indent="0" algn="ctr">
              <a:buNone/>
              <a:defRPr sz="2667"/>
            </a:lvl2pPr>
            <a:lvl3pPr marL="1219342" indent="0" algn="ctr">
              <a:buNone/>
              <a:defRPr sz="2400"/>
            </a:lvl3pPr>
            <a:lvl4pPr marL="1829014" indent="0" algn="ctr">
              <a:buNone/>
              <a:defRPr sz="2134"/>
            </a:lvl4pPr>
            <a:lvl5pPr marL="2438685" indent="0" algn="ctr">
              <a:buNone/>
              <a:defRPr sz="2134"/>
            </a:lvl5pPr>
            <a:lvl6pPr marL="3048356" indent="0" algn="ctr">
              <a:buNone/>
              <a:defRPr sz="2134"/>
            </a:lvl6pPr>
            <a:lvl7pPr marL="3658027" indent="0" algn="ctr">
              <a:buNone/>
              <a:defRPr sz="2134"/>
            </a:lvl7pPr>
            <a:lvl8pPr marL="4267697" indent="0" algn="ctr">
              <a:buNone/>
              <a:defRPr sz="2134"/>
            </a:lvl8pPr>
            <a:lvl9pPr marL="4877370" indent="0" algn="ctr">
              <a:buNone/>
              <a:defRPr sz="213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99095-A2ED-B240-892A-B655D71E52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70694" y="7444106"/>
            <a:ext cx="5318793" cy="170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29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81" userDrawn="1">
          <p15:clr>
            <a:srgbClr val="FBAE40"/>
          </p15:clr>
        </p15:guide>
        <p15:guide id="2" orient="horz" pos="496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19D5-0F85-CB4E-B0A9-93B988A6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A43A-A3AB-9641-9E5A-9DA8B2CC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B5666-28FF-9F4F-8C5C-D5068439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F1F43-8673-9348-80A9-029FC361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7057F3-CADE-6F40-AFD8-BE2814512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9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995B1-CE25-1148-9140-B20A1F18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093B2-889C-3D45-91E5-6ABBE19F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78FF8-B193-9B4D-A0D1-BDFE4CDC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31ACD5-C56F-074E-A4DE-DA90D4EB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9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6480000"/>
            <a:ext cx="10080000" cy="1808233"/>
          </a:xfrm>
        </p:spPr>
        <p:txBody>
          <a:bodyPr anchor="t">
            <a:normAutofit/>
          </a:bodyPr>
          <a:lstStyle>
            <a:lvl1pPr algn="l">
              <a:defRPr sz="4700" b="1">
                <a:solidFill>
                  <a:srgbClr val="00A956"/>
                </a:solidFill>
                <a:latin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0679C-D466-4746-9295-80D7F269A0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357448" y="1359168"/>
            <a:ext cx="3476277" cy="111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08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5" userDrawn="1">
          <p15:clr>
            <a:srgbClr val="FBAE40"/>
          </p15:clr>
        </p15:guide>
        <p15:guide id="2" orient="horz" pos="1453" userDrawn="1">
          <p15:clr>
            <a:srgbClr val="FBAE40"/>
          </p15:clr>
        </p15:guide>
        <p15:guide id="3" pos="9974" userDrawn="1">
          <p15:clr>
            <a:srgbClr val="FBAE40"/>
          </p15:clr>
        </p15:guide>
        <p15:guide id="4" pos="818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9186-9A63-804D-B992-7A2615733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4416893"/>
            <a:ext cx="10800000" cy="662313"/>
          </a:xfrm>
        </p:spPr>
        <p:txBody>
          <a:bodyPr anchor="t"/>
          <a:lstStyle>
            <a:lvl1pPr marL="0" indent="0">
              <a:buNone/>
              <a:defRPr sz="3000">
                <a:solidFill>
                  <a:srgbClr val="005336"/>
                </a:solidFill>
              </a:defRPr>
            </a:lvl1pPr>
            <a:lvl2pPr marL="60967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3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901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685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8356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802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69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737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2716B-0319-2E48-8A4F-A486A8CCA0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38517" y="5567640"/>
            <a:ext cx="2376000" cy="7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355F59-8D22-5742-AEEF-0285FD460A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9654" y="5251920"/>
            <a:ext cx="3582601" cy="1148880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F89174C-E89D-944C-8E8B-1243CEA9F7D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BC6140F-E7A1-8945-9875-41D3FB145EB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D1ADE47-8BB0-D74C-BDBD-D91AD876F8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799828D-E1D6-FF41-A96A-818810D9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7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57" userDrawn="1">
          <p15:clr>
            <a:srgbClr val="FBAE40"/>
          </p15:clr>
        </p15:guide>
        <p15:guide id="2" orient="horz" pos="3494" userDrawn="1">
          <p15:clr>
            <a:srgbClr val="FBAE40"/>
          </p15:clr>
        </p15:guide>
        <p15:guide id="3" pos="607" userDrawn="1">
          <p15:clr>
            <a:srgbClr val="FBAE40"/>
          </p15:clr>
        </p15:guide>
        <p15:guide id="4" pos="310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57A8-4F44-A743-9523-4F882D6B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2297-C797-C746-BFFC-71DBB907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BC500-FEB0-E34F-8384-75379BA5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3037-7A0A-9643-8F64-D23E831E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D8BA-88AE-0D4A-A7D5-B98698AD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0AFD84-076E-7641-9D6D-98FE161349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58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03" userDrawn="1">
          <p15:clr>
            <a:srgbClr val="FBAE40"/>
          </p15:clr>
        </p15:guide>
        <p15:guide id="2" orient="horz" pos="5762" userDrawn="1">
          <p15:clr>
            <a:srgbClr val="FBAE40"/>
          </p15:clr>
        </p15:guide>
        <p15:guide id="3" pos="99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412000"/>
            <a:ext cx="6909475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8C761-09FD-F940-A379-C15FF311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405" y="2412000"/>
            <a:ext cx="6655766" cy="6445420"/>
          </a:xfrm>
        </p:spPr>
        <p:txBody>
          <a:bodyPr/>
          <a:lstStyle>
            <a:lvl1pPr>
              <a:lnSpc>
                <a:spcPts val="4300"/>
              </a:lnSpc>
              <a:defRPr sz="2500" b="1"/>
            </a:lvl1pPr>
            <a:lvl2pPr>
              <a:lnSpc>
                <a:spcPts val="4300"/>
              </a:lnSpc>
              <a:defRPr sz="2500" b="1"/>
            </a:lvl2pPr>
            <a:lvl3pPr>
              <a:lnSpc>
                <a:spcPts val="4300"/>
              </a:lnSpc>
              <a:defRPr sz="2500" b="1"/>
            </a:lvl3pPr>
            <a:lvl4pPr>
              <a:lnSpc>
                <a:spcPts val="4300"/>
              </a:lnSpc>
              <a:defRPr sz="2500" b="1"/>
            </a:lvl4pPr>
            <a:lvl5pPr>
              <a:lnSpc>
                <a:spcPts val="4300"/>
              </a:lnSpc>
              <a:defRPr sz="25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0" y="4355100"/>
            <a:ext cx="6909475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F3F819-972C-2646-99DF-B82E25368D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6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3" y="2412000"/>
            <a:ext cx="6480000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3" y="4355100"/>
            <a:ext cx="6480000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0852C3-1AE9-6D47-B34A-4970BBFD8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00" y="2412000"/>
            <a:ext cx="7920000" cy="54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373D69-C123-D84A-938E-1AEDE6D382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8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Bulle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159DEF-1ABD-A247-801C-A8BC4B1610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6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Bulle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47431B-9C2C-0B43-8AAB-812E22011F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6267A8-E11A-BC4B-ABF0-35302C5B7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FC4529-41E5-CA40-9ECA-F13BB102D7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2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82D14D-EFB8-194E-9283-741A4DB5D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530C1E-7D9B-724D-A97C-629BB5F4F5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9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FBCA-0170-A045-A7B9-C21077D8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E127D-E475-0447-ABE5-C831EB30D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2412000"/>
            <a:ext cx="14022170" cy="4772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1DA5F-71C7-C24D-A60E-69D381002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r>
              <a:rPr lang="en-IE"/>
              <a:t>06.11.19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6C108-9FF4-4247-BF63-31A399B9D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FD07C-4D6A-8244-A552-36C15D64D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0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63" r:id="rId5"/>
    <p:sldLayoutId id="2147483657" r:id="rId6"/>
    <p:sldLayoutId id="2147483659" r:id="rId7"/>
    <p:sldLayoutId id="2147483660" r:id="rId8"/>
    <p:sldLayoutId id="2147483661" r:id="rId9"/>
    <p:sldLayoutId id="2147483654" r:id="rId10"/>
    <p:sldLayoutId id="2147483655" r:id="rId11"/>
    <p:sldLayoutId id="2147483658" r:id="rId12"/>
  </p:sldLayoutIdLst>
  <p:hf sldNum="0" hdr="0" ftr="0"/>
  <p:txStyles>
    <p:titleStyle>
      <a:lvl1pPr algn="l" defTabSz="1219342" rtl="0" eaLnBrk="1" latinLnBrk="0" hangingPunct="1">
        <a:lnSpc>
          <a:spcPct val="90000"/>
        </a:lnSpc>
        <a:spcBef>
          <a:spcPct val="0"/>
        </a:spcBef>
        <a:buNone/>
        <a:defRPr sz="4500" b="0" kern="1200">
          <a:solidFill>
            <a:srgbClr val="00533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04835" indent="-304835" algn="l" defTabSz="1219342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1pPr>
      <a:lvl2pPr marL="914506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2pPr>
      <a:lvl3pPr marL="1524178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3pPr>
      <a:lvl4pPr marL="2133849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4pPr>
      <a:lvl5pPr marL="2743520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5pPr>
      <a:lvl6pPr marL="3353191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862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534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05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1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42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14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85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56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2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9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37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7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tl.blog/" TargetMode="External"/><Relationship Id="rId2" Type="http://schemas.openxmlformats.org/officeDocument/2006/relationships/hyperlink" Target="https://www.ul.ie/ctl/levul-student-digital-skills-development#details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gz0JqbaLMg" TargetMode="External"/><Relationship Id="rId2" Type="http://schemas.openxmlformats.org/officeDocument/2006/relationships/hyperlink" Target="https://www.umfk.edu/student-success/academic-support/notes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offices.depaul.edu/information-services/services/technology-training/topics/Pages/OneNote.aspx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dtl.blog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FE7FC-E1BF-40E4-8A49-4F2445B27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130" y="1652920"/>
            <a:ext cx="6891734" cy="1560728"/>
          </a:xfrm>
        </p:spPr>
        <p:txBody>
          <a:bodyPr anchor="t">
            <a:normAutofit/>
          </a:bodyPr>
          <a:lstStyle/>
          <a:p>
            <a:r>
              <a:rPr lang="en-IE"/>
              <a:t>👋 Hello &amp; 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E63D2-F6DD-474C-B47C-5B1DA0E7F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236" y="3222294"/>
            <a:ext cx="7543521" cy="5393784"/>
          </a:xfrm>
        </p:spPr>
        <p:txBody>
          <a:bodyPr vert="horz" lIns="121932" tIns="60966" rIns="121932" bIns="60966" rtlCol="0" anchor="t">
            <a:normAutofit/>
          </a:bodyPr>
          <a:lstStyle/>
          <a:p>
            <a:pPr marL="0" indent="0">
              <a:buNone/>
            </a:pPr>
            <a:r>
              <a:rPr lang="en-IE" sz="3200" dirty="0"/>
              <a:t>⏳ This session will begin shortly.</a:t>
            </a:r>
          </a:p>
          <a:p>
            <a:pPr marL="0" indent="0">
              <a:buNone/>
            </a:pPr>
            <a:endParaRPr lang="en-IE" sz="3200" dirty="0"/>
          </a:p>
          <a:p>
            <a:pPr marL="0" indent="0">
              <a:buNone/>
            </a:pPr>
            <a:r>
              <a:rPr lang="en-IE" sz="3200" dirty="0"/>
              <a:t>While you wait, please download the slides for today’s session from the </a:t>
            </a:r>
            <a:r>
              <a:rPr lang="en-IE" sz="3200" dirty="0" err="1">
                <a:solidFill>
                  <a:srgbClr val="01A85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LevUL</a:t>
            </a:r>
            <a:r>
              <a:rPr lang="en-IE" sz="3200" dirty="0">
                <a:solidFill>
                  <a:srgbClr val="01A85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up website</a:t>
            </a:r>
            <a:r>
              <a:rPr lang="en-IE" sz="3200" dirty="0"/>
              <a:t>.</a:t>
            </a:r>
          </a:p>
        </p:txBody>
      </p:sp>
      <p:pic>
        <p:nvPicPr>
          <p:cNvPr id="5" name="Content Placeholder 6">
            <a:hlinkClick r:id="rId3"/>
            <a:extLst>
              <a:ext uri="{FF2B5EF4-FFF2-40B4-BE49-F238E27FC236}">
                <a16:creationId xmlns:a16="http://schemas.microsoft.com/office/drawing/2014/main" id="{0327B0A6-14F7-4670-BDDE-9EC0469B1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283" y="8608232"/>
            <a:ext cx="3472156" cy="1397543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B20D473-BC7D-40AF-96CA-909B68CB61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8" r="11870"/>
          <a:stretch/>
        </p:blipFill>
        <p:spPr>
          <a:xfrm>
            <a:off x="8593523" y="1846793"/>
            <a:ext cx="7543521" cy="57494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D146F5-D9B2-4E43-A439-F85BD7247F17}"/>
              </a:ext>
            </a:extLst>
          </p:cNvPr>
          <p:cNvSpPr txBox="1"/>
          <p:nvPr/>
        </p:nvSpPr>
        <p:spPr>
          <a:xfrm>
            <a:off x="8262757" y="9004773"/>
            <a:ext cx="3788217" cy="60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328" dirty="0"/>
              <a:t>In association with:</a:t>
            </a:r>
          </a:p>
        </p:txBody>
      </p:sp>
    </p:spTree>
    <p:extLst>
      <p:ext uri="{BB962C8B-B14F-4D97-AF65-F5344CB8AC3E}">
        <p14:creationId xmlns:p14="http://schemas.microsoft.com/office/powerpoint/2010/main" val="3555020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Line 60" descr="Arrow pointing sideways to the right."/>
          <p:cNvSpPr>
            <a:spLocks noChangeShapeType="1"/>
          </p:cNvSpPr>
          <p:nvPr/>
        </p:nvSpPr>
        <p:spPr bwMode="auto">
          <a:xfrm>
            <a:off x="11572942" y="6310764"/>
            <a:ext cx="76630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sz="3328"/>
          </a:p>
        </p:txBody>
      </p:sp>
      <p:sp>
        <p:nvSpPr>
          <p:cNvPr id="20485" name="Line 58" descr="Arrow pointings upwards."/>
          <p:cNvSpPr>
            <a:spLocks noChangeShapeType="1"/>
          </p:cNvSpPr>
          <p:nvPr/>
        </p:nvSpPr>
        <p:spPr bwMode="auto">
          <a:xfrm flipV="1">
            <a:off x="12108297" y="4600793"/>
            <a:ext cx="0" cy="478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sz="3328"/>
          </a:p>
        </p:txBody>
      </p:sp>
      <p:graphicFrame>
        <p:nvGraphicFramePr>
          <p:cNvPr id="7" name="Group 62" descr="List of abbreviations people commonly use when making note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397639"/>
              </p:ext>
            </p:extLst>
          </p:nvPr>
        </p:nvGraphicFramePr>
        <p:xfrm>
          <a:off x="934301" y="3329015"/>
          <a:ext cx="4897999" cy="4913687"/>
        </p:xfrm>
        <a:graphic>
          <a:graphicData uri="http://schemas.openxmlformats.org/drawingml/2006/table">
            <a:tbl>
              <a:tblPr firstRow="1"/>
              <a:tblGrid>
                <a:gridCol w="2836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1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842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Abbreviations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32" marR="121932" marT="60950" marB="609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experiment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32" marR="121932" marT="60950" marB="609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expt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32" marR="121932" marT="60950" marB="609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Education</a:t>
                      </a:r>
                    </a:p>
                  </a:txBody>
                  <a:tcPr marL="121932" marR="121932" marT="60950" marB="609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ed</a:t>
                      </a:r>
                    </a:p>
                  </a:txBody>
                  <a:tcPr marL="121932" marR="121932" marT="60950" marB="609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Curriculum</a:t>
                      </a:r>
                    </a:p>
                  </a:txBody>
                  <a:tcPr marL="121932" marR="121932" marT="60950" marB="609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curr</a:t>
                      </a:r>
                    </a:p>
                  </a:txBody>
                  <a:tcPr marL="121932" marR="121932" marT="60950" marB="609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Probably</a:t>
                      </a:r>
                    </a:p>
                  </a:txBody>
                  <a:tcPr marL="121932" marR="121932" marT="60950" marB="609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prob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32" marR="121932" marT="60950" marB="609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support</a:t>
                      </a:r>
                    </a:p>
                  </a:txBody>
                  <a:tcPr marL="121932" marR="121932" marT="60950" marB="609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supp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32" marR="121932" marT="60950" marB="609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exercise</a:t>
                      </a:r>
                    </a:p>
                  </a:txBody>
                  <a:tcPr marL="121932" marR="121932" marT="60950" marB="609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exer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32" marR="121932" marT="60950" marB="609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strategy</a:t>
                      </a:r>
                    </a:p>
                  </a:txBody>
                  <a:tcPr marL="121932" marR="121932" marT="60950" marB="609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strat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32" marR="121932" marT="60950" marB="609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Important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32" marR="121932" marT="60950" marB="609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NB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32" marR="121932" marT="60950" marB="609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538" name="Text Box 63"/>
          <p:cNvSpPr txBox="1">
            <a:spLocks noChangeArrowheads="1"/>
          </p:cNvSpPr>
          <p:nvPr/>
        </p:nvSpPr>
        <p:spPr bwMode="auto">
          <a:xfrm>
            <a:off x="934301" y="1414151"/>
            <a:ext cx="1037056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IE" altLang="en-US" sz="2667" i="1" dirty="0"/>
              <a:t>Only in notes, not in assignments or exams</a:t>
            </a:r>
          </a:p>
        </p:txBody>
      </p:sp>
      <p:sp>
        <p:nvSpPr>
          <p:cNvPr id="12" name="Text Box 62"/>
          <p:cNvSpPr txBox="1">
            <a:spLocks noChangeArrowheads="1"/>
          </p:cNvSpPr>
          <p:nvPr/>
        </p:nvSpPr>
        <p:spPr bwMode="auto">
          <a:xfrm>
            <a:off x="700391" y="1822602"/>
            <a:ext cx="9144893" cy="70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IE" sz="4001" b="1" dirty="0">
                <a:solidFill>
                  <a:schemeClr val="bg1"/>
                </a:solidFill>
                <a:latin typeface="+mj-lt"/>
                <a:ea typeface="ヒラギノ角ゴ Pro W3"/>
                <a:cs typeface="ヒラギノ角ゴ Pro W3"/>
              </a:rPr>
              <a:t>Use acronyms and </a:t>
            </a:r>
            <a:r>
              <a:rPr lang="en-IE" sz="4001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symbols</a:t>
            </a:r>
            <a:endParaRPr lang="en-GB" sz="4001" b="1" cap="all" dirty="0">
              <a:ln w="3175" cmpd="sng">
                <a:noFill/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Box 62">
            <a:extLst>
              <a:ext uri="{FF2B5EF4-FFF2-40B4-BE49-F238E27FC236}">
                <a16:creationId xmlns:a16="http://schemas.microsoft.com/office/drawing/2014/main" id="{4A8AEF55-355E-483E-B8A3-3D0522A7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855" y="583660"/>
            <a:ext cx="13151796" cy="836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lvl="0" defTabSz="1219342">
              <a:lnSpc>
                <a:spcPct val="90000"/>
              </a:lnSpc>
              <a:spcBef>
                <a:spcPct val="0"/>
              </a:spcBef>
              <a:buNone/>
              <a:defRPr sz="4500" b="0">
                <a:solidFill>
                  <a:srgbClr val="00533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IE" dirty="0"/>
              <a:t>Use acronyms and symbols in your notes</a:t>
            </a:r>
            <a:endParaRPr lang="en-GB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94FA535-52CB-41EB-8205-193B58CC2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047055"/>
              </p:ext>
            </p:extLst>
          </p:nvPr>
        </p:nvGraphicFramePr>
        <p:xfrm>
          <a:off x="7134132" y="3329015"/>
          <a:ext cx="7135686" cy="489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7843">
                  <a:extLst>
                    <a:ext uri="{9D8B030D-6E8A-4147-A177-3AD203B41FA5}">
                      <a16:colId xmlns:a16="http://schemas.microsoft.com/office/drawing/2014/main" val="2541595994"/>
                    </a:ext>
                  </a:extLst>
                </a:gridCol>
                <a:gridCol w="3567843">
                  <a:extLst>
                    <a:ext uri="{9D8B030D-6E8A-4147-A177-3AD203B41FA5}">
                      <a16:colId xmlns:a16="http://schemas.microsoft.com/office/drawing/2014/main" val="3208499044"/>
                    </a:ext>
                  </a:extLst>
                </a:gridCol>
              </a:tblGrid>
              <a:tr h="705683">
                <a:tc gridSpan="2">
                  <a:txBody>
                    <a:bodyPr/>
                    <a:lstStyle/>
                    <a:p>
                      <a:pPr algn="ctr"/>
                      <a:r>
                        <a:rPr lang="en-IE" sz="2800" dirty="0"/>
                        <a:t>Symbols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540190"/>
                  </a:ext>
                </a:extLst>
              </a:tr>
              <a:tr h="705683">
                <a:tc>
                  <a:txBody>
                    <a:bodyPr/>
                    <a:lstStyle/>
                    <a:p>
                      <a:r>
                        <a:rPr lang="en-IE" sz="2800" dirty="0">
                          <a:solidFill>
                            <a:schemeClr val="tx1"/>
                          </a:solidFill>
                        </a:rPr>
                        <a:t>Increases/goes up/rises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188810"/>
                  </a:ext>
                </a:extLst>
              </a:tr>
              <a:tr h="705683">
                <a:tc>
                  <a:txBody>
                    <a:bodyPr/>
                    <a:lstStyle/>
                    <a:p>
                      <a:r>
                        <a:rPr lang="en-IE" sz="2800" dirty="0">
                          <a:solidFill>
                            <a:schemeClr val="tx1"/>
                          </a:solidFill>
                        </a:rPr>
                        <a:t>Decreases/lowering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082045"/>
                  </a:ext>
                </a:extLst>
              </a:tr>
              <a:tr h="1270229">
                <a:tc>
                  <a:txBody>
                    <a:bodyPr/>
                    <a:lstStyle/>
                    <a:p>
                      <a:r>
                        <a:rPr lang="en-IE" sz="2800" dirty="0">
                          <a:solidFill>
                            <a:schemeClr val="tx1"/>
                          </a:solidFill>
                        </a:rPr>
                        <a:t>Leads to/causes/produces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596683"/>
                  </a:ext>
                </a:extLst>
              </a:tr>
              <a:tr h="1270229">
                <a:tc>
                  <a:txBody>
                    <a:bodyPr/>
                    <a:lstStyle/>
                    <a:p>
                      <a:r>
                        <a:rPr lang="en-IE" sz="2800" dirty="0">
                          <a:solidFill>
                            <a:schemeClr val="tx1"/>
                          </a:solidFill>
                        </a:rPr>
                        <a:t>Come from/is the result of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955081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3F8B19-BB28-464B-94C9-AEA86135CDD9}"/>
              </a:ext>
            </a:extLst>
          </p:cNvPr>
          <p:cNvCxnSpPr>
            <a:cxnSpLocks/>
          </p:cNvCxnSpPr>
          <p:nvPr/>
        </p:nvCxnSpPr>
        <p:spPr>
          <a:xfrm flipV="1">
            <a:off x="12339250" y="4165771"/>
            <a:ext cx="0" cy="655611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1BE7156-4D5C-4F50-AA54-5A868B7D917D}"/>
              </a:ext>
            </a:extLst>
          </p:cNvPr>
          <p:cNvCxnSpPr/>
          <p:nvPr/>
        </p:nvCxnSpPr>
        <p:spPr>
          <a:xfrm>
            <a:off x="12302260" y="5079206"/>
            <a:ext cx="0" cy="628867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C99260C-EFA1-47E9-8055-58A6962317C8}"/>
              </a:ext>
            </a:extLst>
          </p:cNvPr>
          <p:cNvCxnSpPr/>
          <p:nvPr/>
        </p:nvCxnSpPr>
        <p:spPr>
          <a:xfrm>
            <a:off x="11304864" y="6310764"/>
            <a:ext cx="1940081" cy="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FB8E2C-FA0E-4894-8BB2-0EC3708ECBD3}"/>
              </a:ext>
            </a:extLst>
          </p:cNvPr>
          <p:cNvCxnSpPr/>
          <p:nvPr/>
        </p:nvCxnSpPr>
        <p:spPr>
          <a:xfrm flipH="1">
            <a:off x="11304864" y="7517705"/>
            <a:ext cx="1940081" cy="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58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C1963F-6058-2B4E-BD4C-A595F6C4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3" y="459155"/>
            <a:ext cx="8043582" cy="1042950"/>
          </a:xfrm>
        </p:spPr>
        <p:txBody>
          <a:bodyPr/>
          <a:lstStyle/>
          <a:p>
            <a:pPr lvl="0"/>
            <a:r>
              <a:rPr lang="en-IE" altLang="en-US" dirty="0"/>
              <a:t>Cornell Method of notetaking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6699CC-C10D-48AC-94AE-6952722692E3}"/>
              </a:ext>
            </a:extLst>
          </p:cNvPr>
          <p:cNvSpPr txBox="1"/>
          <p:nvPr/>
        </p:nvSpPr>
        <p:spPr>
          <a:xfrm>
            <a:off x="10158309" y="7955184"/>
            <a:ext cx="4461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hlinkClick r:id="rId2"/>
              </a:rPr>
              <a:t>https://www.umfk.edu/student-success/academic-support/notes/</a:t>
            </a:r>
            <a:r>
              <a:rPr lang="en-IE" sz="20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DADFD-F415-4E6A-93B2-A04CB53D6708}"/>
              </a:ext>
            </a:extLst>
          </p:cNvPr>
          <p:cNvSpPr txBox="1"/>
          <p:nvPr/>
        </p:nvSpPr>
        <p:spPr>
          <a:xfrm>
            <a:off x="642689" y="1745475"/>
            <a:ext cx="79981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The right Note Taking area is where you put your most important ideas that the lecturer covers during a class. </a:t>
            </a:r>
          </a:p>
          <a:p>
            <a:r>
              <a:rPr lang="en-IE" sz="2400" dirty="0"/>
              <a:t>Summarize as much as possible, don’t worry if it looks messy. </a:t>
            </a:r>
          </a:p>
          <a:p>
            <a:endParaRPr lang="en-IE" sz="2400" dirty="0"/>
          </a:p>
          <a:p>
            <a:r>
              <a:rPr lang="en-IE" sz="2400" dirty="0"/>
              <a:t>After the lecture, add the key ideas to the left Cue Column. These cues are what will help you prepare for assignments/exams and identify things you need to read up on or find out more about.</a:t>
            </a:r>
          </a:p>
          <a:p>
            <a:endParaRPr lang="en-IE" sz="2400" dirty="0"/>
          </a:p>
          <a:p>
            <a:r>
              <a:rPr lang="en-IE" sz="2400" dirty="0"/>
              <a:t>The bottom section is called ‘summary’ and you fill this in AFTER the lecture. If your summary is good, you won’t have to revisit ALL the notes, just the summary. </a:t>
            </a:r>
          </a:p>
          <a:p>
            <a:endParaRPr lang="en-IE" sz="2400" dirty="0"/>
          </a:p>
          <a:p>
            <a:r>
              <a:rPr lang="en-IE" sz="2400" dirty="0"/>
              <a:t>Additional information on Cornell here </a:t>
            </a:r>
            <a:r>
              <a:rPr lang="en-IE" sz="2400" dirty="0">
                <a:hlinkClick r:id="rId3"/>
              </a:rPr>
              <a:t>https://www.youtube.com/watch?v=agz0JqbaLMg</a:t>
            </a:r>
            <a:r>
              <a:rPr lang="en-IE" sz="2400" dirty="0"/>
              <a:t> </a:t>
            </a:r>
          </a:p>
        </p:txBody>
      </p: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01AD5A40-BF08-4815-BE18-5D65AD5B4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735" y="702524"/>
            <a:ext cx="5745664" cy="6972893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66DC21BE-5820-494F-9FE2-118AD2EF85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23" r="12109"/>
          <a:stretch/>
        </p:blipFill>
        <p:spPr>
          <a:xfrm>
            <a:off x="10434916" y="8768606"/>
            <a:ext cx="1768285" cy="13538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968888-6ED5-4A7C-A7D6-BE3EC4FED619}"/>
              </a:ext>
            </a:extLst>
          </p:cNvPr>
          <p:cNvSpPr txBox="1"/>
          <p:nvPr/>
        </p:nvSpPr>
        <p:spPr>
          <a:xfrm>
            <a:off x="819150" y="9135990"/>
            <a:ext cx="3209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rgbClr val="4519FF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#LevULupdigiskills</a:t>
            </a:r>
          </a:p>
        </p:txBody>
      </p:sp>
    </p:spTree>
    <p:extLst>
      <p:ext uri="{BB962C8B-B14F-4D97-AF65-F5344CB8AC3E}">
        <p14:creationId xmlns:p14="http://schemas.microsoft.com/office/powerpoint/2010/main" val="3533197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1033" y="3824129"/>
            <a:ext cx="10271558" cy="738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1219342"/>
            <a:endParaRPr lang="en-US" sz="2000" dirty="0">
              <a:solidFill>
                <a:srgbClr val="005336"/>
              </a:solidFill>
              <a:latin typeface="Helvetic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F94839-E06B-4ABE-BD4F-925E4BA829AA}"/>
              </a:ext>
            </a:extLst>
          </p:cNvPr>
          <p:cNvSpPr txBox="1"/>
          <p:nvPr/>
        </p:nvSpPr>
        <p:spPr>
          <a:xfrm>
            <a:off x="248426" y="749808"/>
            <a:ext cx="13992005" cy="7386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defTabSz="1219342">
              <a:lnSpc>
                <a:spcPct val="90000"/>
              </a:lnSpc>
              <a:spcBef>
                <a:spcPct val="0"/>
              </a:spcBef>
              <a:buNone/>
              <a:defRPr sz="4500" b="0">
                <a:solidFill>
                  <a:srgbClr val="00533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IE" dirty="0"/>
              <a:t>Whether digital or traditional notes, 5 tips: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7292B8-29FF-4879-BDAB-C23B87A4DC46}"/>
              </a:ext>
            </a:extLst>
          </p:cNvPr>
          <p:cNvSpPr txBox="1">
            <a:spLocks/>
          </p:cNvSpPr>
          <p:nvPr/>
        </p:nvSpPr>
        <p:spPr>
          <a:xfrm>
            <a:off x="248426" y="2750330"/>
            <a:ext cx="6496050" cy="5449620"/>
          </a:xfrm>
          <a:prstGeom prst="rect">
            <a:avLst/>
          </a:prstGeom>
        </p:spPr>
        <p:txBody>
          <a:bodyPr>
            <a:normAutofit/>
          </a:bodyPr>
          <a:lstStyle>
            <a:lvl1pPr marL="304835" indent="-304835" algn="l" defTabSz="1219342" rtl="0" eaLnBrk="1" latinLnBrk="0" hangingPunct="1">
              <a:lnSpc>
                <a:spcPct val="90000"/>
              </a:lnSpc>
              <a:spcBef>
                <a:spcPts val="1334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1pPr>
            <a:lvl2pPr marL="914506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2pPr>
            <a:lvl3pPr marL="1524178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3pPr>
            <a:lvl4pPr marL="2133849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4pPr>
            <a:lvl5pPr marL="2743520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5pPr>
            <a:lvl6pPr marL="3353191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862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534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205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IE" altLang="en-US" sz="3200" dirty="0">
                <a:solidFill>
                  <a:schemeClr val="tx1"/>
                </a:solidFill>
              </a:rPr>
              <a:t>Read the lecture material in advance </a:t>
            </a:r>
          </a:p>
          <a:p>
            <a:pPr marL="514350" indent="-514350">
              <a:buFont typeface="+mj-lt"/>
              <a:buAutoNum type="arabicPeriod"/>
            </a:pPr>
            <a:r>
              <a:rPr lang="en-IE" altLang="en-US" sz="3200" dirty="0">
                <a:solidFill>
                  <a:schemeClr val="tx1"/>
                </a:solidFill>
              </a:rPr>
              <a:t>Annotate  Powerpoint lecture notes provided by lecturer </a:t>
            </a:r>
          </a:p>
          <a:p>
            <a:pPr marL="514350" indent="-514350">
              <a:buFont typeface="+mj-lt"/>
              <a:buAutoNum type="arabicPeriod"/>
            </a:pPr>
            <a:r>
              <a:rPr lang="en-IE" altLang="en-US" sz="3200" dirty="0">
                <a:solidFill>
                  <a:schemeClr val="tx1"/>
                </a:solidFill>
              </a:rPr>
              <a:t>Write </a:t>
            </a:r>
            <a:r>
              <a:rPr lang="en-IE" altLang="en-US" sz="3200" i="1" dirty="0">
                <a:solidFill>
                  <a:schemeClr val="tx1"/>
                </a:solidFill>
              </a:rPr>
              <a:t>aide memoires </a:t>
            </a:r>
            <a:r>
              <a:rPr lang="en-IE" altLang="en-US" sz="3200" dirty="0">
                <a:solidFill>
                  <a:schemeClr val="tx1"/>
                </a:solidFill>
              </a:rPr>
              <a:t>to help recall </a:t>
            </a:r>
          </a:p>
          <a:p>
            <a:pPr marL="514350" indent="-514350">
              <a:buFont typeface="+mj-lt"/>
              <a:buAutoNum type="arabicPeriod"/>
            </a:pPr>
            <a:r>
              <a:rPr lang="en-IE" altLang="en-US" sz="3200" dirty="0">
                <a:solidFill>
                  <a:schemeClr val="tx1"/>
                </a:solidFill>
              </a:rPr>
              <a:t>Review the notes as soon after the lecture as you can</a:t>
            </a:r>
          </a:p>
          <a:p>
            <a:pPr marL="514350" indent="-514350">
              <a:buFont typeface="+mj-lt"/>
              <a:buAutoNum type="arabicPeriod"/>
            </a:pPr>
            <a:r>
              <a:rPr lang="en-IE" altLang="en-US" sz="3200" dirty="0">
                <a:solidFill>
                  <a:schemeClr val="tx1"/>
                </a:solidFill>
              </a:rPr>
              <a:t>Use a note taking style that works for you </a:t>
            </a:r>
          </a:p>
          <a:p>
            <a:pPr marL="342900" indent="-342900">
              <a:buFont typeface="+mj-lt"/>
              <a:buAutoNum type="arabicPeriod"/>
            </a:pPr>
            <a:endParaRPr lang="en-IE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864BD8-23D3-416F-844A-B409CEDBA8F3}"/>
              </a:ext>
            </a:extLst>
          </p:cNvPr>
          <p:cNvSpPr txBox="1"/>
          <p:nvPr/>
        </p:nvSpPr>
        <p:spPr>
          <a:xfrm>
            <a:off x="8128794" y="7804016"/>
            <a:ext cx="7656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hlinkClick r:id="rId2"/>
              </a:rPr>
              <a:t>https://offices.depaul.edu/information-services/services/technology-training/topics/Pages/OneNote.aspx</a:t>
            </a:r>
            <a:r>
              <a:rPr lang="en-IE" sz="2000" dirty="0"/>
              <a:t> </a:t>
            </a:r>
          </a:p>
        </p:txBody>
      </p:sp>
      <p:pic>
        <p:nvPicPr>
          <p:cNvPr id="10" name="Picture 9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71A652C9-82B8-4989-8EA8-C3ACF362B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915" y="1724783"/>
            <a:ext cx="7951138" cy="6079233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15A7A7D9-D39D-409D-8FFF-35F36F60F8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23" r="12109"/>
          <a:stretch/>
        </p:blipFill>
        <p:spPr>
          <a:xfrm>
            <a:off x="10197210" y="8533417"/>
            <a:ext cx="2088799" cy="15992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5047A6-F2D8-4CF0-8E25-1A1AC3C60762}"/>
              </a:ext>
            </a:extLst>
          </p:cNvPr>
          <p:cNvSpPr txBox="1"/>
          <p:nvPr/>
        </p:nvSpPr>
        <p:spPr>
          <a:xfrm>
            <a:off x="819150" y="9135990"/>
            <a:ext cx="3209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rgbClr val="4519FF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#LevULupdigiskills</a:t>
            </a:r>
          </a:p>
        </p:txBody>
      </p:sp>
    </p:spTree>
    <p:extLst>
      <p:ext uri="{BB962C8B-B14F-4D97-AF65-F5344CB8AC3E}">
        <p14:creationId xmlns:p14="http://schemas.microsoft.com/office/powerpoint/2010/main" val="1664324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2829" y="852380"/>
            <a:ext cx="14455964" cy="16801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IE" dirty="0"/>
              <a:t>REMEMBER, good notes are only PART of what you need to do 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700527" y="2835507"/>
            <a:ext cx="8651414" cy="224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32" tIns="60966" rIns="121932" bIns="60966" numCol="1" anchor="t" anchorCtr="0" compatLnSpc="1">
            <a:prstTxWarp prst="textNoShape">
              <a:avLst/>
            </a:prstTxWarp>
          </a:bodyPr>
          <a:lstStyle/>
          <a:p>
            <a:pPr defTabSz="1219352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IE" sz="3734" i="1" kern="0" dirty="0">
              <a:cs typeface="ヒラギノ角ゴ Pro W3"/>
            </a:endParaRPr>
          </a:p>
          <a:p>
            <a:pPr marL="457257" indent="-457257" defTabSz="1219352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IE" sz="3734" i="1" kern="0" dirty="0">
              <a:cs typeface="ヒラギノ角ゴ Pro W3"/>
            </a:endParaRPr>
          </a:p>
          <a:p>
            <a:pPr marL="457257" indent="-457257" defTabSz="1219352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IE" sz="3734" i="1" kern="0" dirty="0">
              <a:cs typeface="ヒラギノ角ゴ Pro W3"/>
            </a:endParaRPr>
          </a:p>
          <a:p>
            <a:pPr marL="457257" indent="-457257" defTabSz="1219352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IE" sz="3734" i="1" kern="0" dirty="0">
              <a:cs typeface="ヒラギノ角ゴ Pro W3"/>
            </a:endParaRPr>
          </a:p>
          <a:p>
            <a:pPr marL="457257" indent="-457257" defTabSz="1219352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IE" sz="3734" i="1" kern="0" dirty="0">
              <a:cs typeface="ヒラギノ角ゴ Pro W3"/>
            </a:endParaRPr>
          </a:p>
          <a:p>
            <a:pPr marL="457257" indent="-457257" defTabSz="1219352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IE" sz="3734" i="1" kern="0" dirty="0">
              <a:cs typeface="ヒラギノ角ゴ Pro W3"/>
            </a:endParaRPr>
          </a:p>
          <a:p>
            <a:pPr defTabSz="1219352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IE" sz="3734" i="1" kern="0" dirty="0">
                <a:cs typeface="ヒラギノ角ゴ Pro W3"/>
              </a:rPr>
              <a:t>Taking good notes will help you with your study, but you MUST study them</a:t>
            </a:r>
          </a:p>
        </p:txBody>
      </p:sp>
      <p:pic>
        <p:nvPicPr>
          <p:cNvPr id="5" name="Picture 4" descr="Bart Simp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6004" y="2778534"/>
            <a:ext cx="2489443" cy="3264219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86B431AA-A410-4DAB-B407-AE6B38A024E2}"/>
              </a:ext>
            </a:extLst>
          </p:cNvPr>
          <p:cNvSpPr txBox="1">
            <a:spLocks/>
          </p:cNvSpPr>
          <p:nvPr/>
        </p:nvSpPr>
        <p:spPr>
          <a:xfrm>
            <a:off x="317091" y="259190"/>
            <a:ext cx="10840914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2193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kern="1200">
                <a:solidFill>
                  <a:srgbClr val="00533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IE">
                <a:solidFill>
                  <a:schemeClr val="bg1"/>
                </a:solidFill>
              </a:rPr>
              <a:t>REMEMBER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08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79" y="3942784"/>
            <a:ext cx="12599630" cy="1508811"/>
          </a:xfrm>
        </p:spPr>
        <p:txBody>
          <a:bodyPr>
            <a:normAutofit/>
          </a:bodyPr>
          <a:lstStyle/>
          <a:p>
            <a:r>
              <a:rPr lang="en-IE" sz="5867" b="1" dirty="0"/>
              <a:t>Notetaking using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9160" y="5426853"/>
            <a:ext cx="12599630" cy="1508811"/>
          </a:xfrm>
        </p:spPr>
        <p:txBody>
          <a:bodyPr vert="horz" lIns="121932" tIns="60966" rIns="121932" bIns="60966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3200" b="1" dirty="0">
                <a:solidFill>
                  <a:schemeClr val="bg2"/>
                </a:solidFill>
              </a:rPr>
              <a:t>Sinead Spain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3200" b="1" dirty="0">
                <a:solidFill>
                  <a:schemeClr val="bg2"/>
                </a:solidFill>
              </a:rPr>
              <a:t>Centre for Transformative Learning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3200" b="1" dirty="0">
                <a:solidFill>
                  <a:schemeClr val="bg2"/>
                </a:solidFill>
              </a:rPr>
              <a:t>Sept/Oct 2021</a:t>
            </a:r>
          </a:p>
        </p:txBody>
      </p:sp>
      <p:pic>
        <p:nvPicPr>
          <p:cNvPr id="1026" name="Picture 2" descr="Using Drafts with Microsoft OneNote - Integration Guides - Drafts Community">
            <a:extLst>
              <a:ext uri="{FF2B5EF4-FFF2-40B4-BE49-F238E27FC236}">
                <a16:creationId xmlns:a16="http://schemas.microsoft.com/office/drawing/2014/main" id="{14D9EAC0-5C81-4F92-8B5C-8506566F7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520900"/>
            <a:ext cx="4714240" cy="1905953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024911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F6D12-536F-4C05-A9B6-37479434D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Overview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F93F91-DEC6-41DA-9C2A-2FFA399B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2412000"/>
            <a:ext cx="14022170" cy="5649158"/>
          </a:xfrm>
        </p:spPr>
        <p:txBody>
          <a:bodyPr/>
          <a:lstStyle/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IE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IE" sz="3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Note Features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IE" sz="3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Demo:</a:t>
            </a:r>
          </a:p>
          <a:p>
            <a:pPr marL="1638372" lvl="2" indent="-5715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IE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Organise your modules and topics</a:t>
            </a:r>
          </a:p>
          <a:p>
            <a:pPr marL="1638372" lvl="2" indent="-5715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IE" sz="3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Add images and voice notes</a:t>
            </a:r>
          </a:p>
          <a:p>
            <a:pPr marL="1638372" lvl="2" indent="-5715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IE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Paste</a:t>
            </a:r>
            <a:r>
              <a:rPr lang="en-IE" sz="3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search and tag text</a:t>
            </a:r>
          </a:p>
          <a:p>
            <a:pPr marL="1638372" lvl="2" indent="-5715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IE" sz="3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Access across devices</a:t>
            </a:r>
            <a:endParaRPr lang="en-IE" sz="36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50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F6D12-536F-4C05-A9B6-37479434D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OneNote Features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F93F91-DEC6-41DA-9C2A-2FFA399B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99" y="2411999"/>
            <a:ext cx="14433665" cy="6163589"/>
          </a:xfrm>
        </p:spPr>
        <p:txBody>
          <a:bodyPr/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synchronous across devices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helps you </a:t>
            </a:r>
            <a:r>
              <a:rPr lang="en-US" sz="3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organise</a:t>
            </a: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your modules and topics</a:t>
            </a:r>
            <a:endParaRPr lang="en-IE" sz="36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allows you to 'tag' your notes so they are  easily searchable</a:t>
            </a:r>
            <a:endParaRPr lang="en-IE" sz="36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you can record audio and text to speech as an alternative to typing</a:t>
            </a:r>
            <a:endParaRPr lang="en-IE" sz="36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you can embed video/spreadsheets/documents/clipped images</a:t>
            </a:r>
          </a:p>
          <a:p>
            <a:pPr marL="742950" lvl="1" indent="-285750">
              <a:lnSpc>
                <a:spcPct val="150000"/>
              </a:lnSpc>
              <a:tabLst>
                <a:tab pos="914400" algn="l"/>
              </a:tabLst>
            </a:pP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you can share your </a:t>
            </a:r>
            <a:r>
              <a:rPr lang="en-US" sz="3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own </a:t>
            </a: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notebook sections with others</a:t>
            </a:r>
            <a:endParaRPr lang="en-IE" sz="36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628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C796-5D66-FC4A-A434-87BF2D44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744000"/>
            <a:ext cx="10800000" cy="672893"/>
          </a:xfrm>
        </p:spPr>
        <p:txBody>
          <a:bodyPr/>
          <a:lstStyle/>
          <a:p>
            <a:r>
              <a:rPr lang="en-US" dirty="0"/>
              <a:t>Anyone have questions?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9150" y="9135990"/>
            <a:ext cx="3209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rgbClr val="4519FF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#LevULupdigiskills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1F2318B-A39A-4584-91BB-C4CD589F8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23" r="12109"/>
          <a:stretch/>
        </p:blipFill>
        <p:spPr>
          <a:xfrm>
            <a:off x="7991644" y="3593944"/>
            <a:ext cx="4840436" cy="370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1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8867D83-89DC-4DE0-ADF2-66E83AE5E583}"/>
              </a:ext>
            </a:extLst>
          </p:cNvPr>
          <p:cNvSpPr txBox="1">
            <a:spLocks/>
          </p:cNvSpPr>
          <p:nvPr/>
        </p:nvSpPr>
        <p:spPr>
          <a:xfrm>
            <a:off x="12901967" y="4134673"/>
            <a:ext cx="2956342" cy="430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2193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b="1" kern="1200">
                <a:solidFill>
                  <a:srgbClr val="00A956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000" dirty="0" err="1"/>
              <a:t>ul.ie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515913" y="7188355"/>
            <a:ext cx="4290865" cy="2311778"/>
            <a:chOff x="639481" y="6263962"/>
            <a:chExt cx="4306284" cy="28323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C964EB-CA87-B44B-8F66-00B8FB0AA91E}"/>
                </a:ext>
              </a:extLst>
            </p:cNvPr>
            <p:cNvSpPr txBox="1"/>
            <p:nvPr/>
          </p:nvSpPr>
          <p:spPr>
            <a:xfrm>
              <a:off x="639481" y="6263962"/>
              <a:ext cx="4306284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5580"/>
                </a:lnSpc>
              </a:pPr>
              <a:r>
                <a:rPr lang="en-IE" sz="5400" b="1" spc="-1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Social media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CC70B2-3C5C-E747-9F6B-2903179D7F2D}"/>
                </a:ext>
              </a:extLst>
            </p:cNvPr>
            <p:cNvSpPr txBox="1"/>
            <p:nvPr/>
          </p:nvSpPr>
          <p:spPr>
            <a:xfrm>
              <a:off x="1217692" y="7074440"/>
              <a:ext cx="1940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E" sz="2400" spc="150" dirty="0" err="1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ullibrary</a:t>
              </a:r>
              <a:endParaRPr lang="en-IE" sz="2400" spc="150" dirty="0">
                <a:solidFill>
                  <a:srgbClr val="CC343B"/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27419F-A4ED-CA4C-9924-DC47A6C4DB06}"/>
                </a:ext>
              </a:extLst>
            </p:cNvPr>
            <p:cNvSpPr txBox="1"/>
            <p:nvPr/>
          </p:nvSpPr>
          <p:spPr>
            <a:xfrm>
              <a:off x="1217692" y="7576328"/>
              <a:ext cx="1940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E" sz="2400" spc="150" dirty="0" err="1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ullibrary</a:t>
              </a:r>
              <a:endParaRPr lang="en-IE" sz="2400" spc="150" dirty="0">
                <a:solidFill>
                  <a:srgbClr val="CC343B"/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651298-84D2-0E4E-97E6-BB14908C060E}"/>
                </a:ext>
              </a:extLst>
            </p:cNvPr>
            <p:cNvSpPr txBox="1"/>
            <p:nvPr/>
          </p:nvSpPr>
          <p:spPr>
            <a:xfrm>
              <a:off x="1217692" y="8078217"/>
              <a:ext cx="1940382" cy="1018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E" sz="2400" spc="150" dirty="0" err="1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LibraryUL</a:t>
              </a:r>
              <a:endParaRPr lang="en-IE" sz="2400" spc="150" dirty="0">
                <a:solidFill>
                  <a:srgbClr val="CC343B"/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EB64B3D-01AA-194B-8C9E-47FEEB733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313" y="7603696"/>
              <a:ext cx="421767" cy="4386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48D68B3-BE5F-3F4A-897A-C35DFB490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313" y="7121212"/>
              <a:ext cx="421767" cy="42176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0BD81B-551D-9C41-8264-537C4A9E9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313" y="8122506"/>
              <a:ext cx="421767" cy="41854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15913" y="4966297"/>
            <a:ext cx="5192947" cy="2623496"/>
            <a:chOff x="871332" y="2225152"/>
            <a:chExt cx="5192947" cy="242718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C964EB-CA87-B44B-8F66-00B8FB0AA91E}"/>
                </a:ext>
              </a:extLst>
            </p:cNvPr>
            <p:cNvSpPr txBox="1"/>
            <p:nvPr/>
          </p:nvSpPr>
          <p:spPr>
            <a:xfrm>
              <a:off x="871332" y="2225152"/>
              <a:ext cx="4306284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5580"/>
                </a:lnSpc>
              </a:pPr>
              <a:r>
                <a:rPr lang="en-IE" sz="5400" b="1" spc="-1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Contact Library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CC70B2-3C5C-E747-9F6B-2903179D7F2D}"/>
                </a:ext>
              </a:extLst>
            </p:cNvPr>
            <p:cNvSpPr txBox="1"/>
            <p:nvPr/>
          </p:nvSpPr>
          <p:spPr>
            <a:xfrm>
              <a:off x="871332" y="2851848"/>
              <a:ext cx="5192947" cy="180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E" sz="2400" spc="150" dirty="0">
                  <a:solidFill>
                    <a:srgbClr val="FFC72D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Email: </a:t>
              </a:r>
              <a:r>
                <a:rPr lang="en-IE" sz="2400" spc="150" dirty="0" err="1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libinfo@ul.ie</a:t>
              </a:r>
              <a:endParaRPr lang="en-IE" sz="2400" spc="15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en-IE" sz="2400" spc="150" dirty="0">
                  <a:solidFill>
                    <a:srgbClr val="FFC72D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Web/Chat: </a:t>
              </a:r>
              <a:r>
                <a:rPr lang="en-IE" sz="2400" spc="150" dirty="0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ul.ie/library</a:t>
              </a:r>
            </a:p>
            <a:p>
              <a:pPr>
                <a:spcAft>
                  <a:spcPts val="600"/>
                </a:spcAft>
              </a:pPr>
              <a:r>
                <a:rPr lang="en-IE" sz="2400" spc="150" dirty="0">
                  <a:solidFill>
                    <a:srgbClr val="FFC72D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Ask Us: </a:t>
              </a:r>
              <a:r>
                <a:rPr lang="en-IE" sz="2400" spc="150" dirty="0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ul-ie.libanswers.com</a:t>
              </a:r>
            </a:p>
            <a:p>
              <a:pPr>
                <a:spcAft>
                  <a:spcPts val="600"/>
                </a:spcAft>
              </a:pPr>
              <a:endParaRPr lang="en-IE" sz="2400" spc="15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82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03731-E429-433A-BBCD-539304944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AA5AA-8C74-4022-8E8A-A28070FE0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1932" tIns="60966" rIns="121932" bIns="60966" rtlCol="0" anchor="t">
            <a:normAutofit/>
          </a:bodyPr>
          <a:lstStyle/>
          <a:p>
            <a:r>
              <a:rPr lang="en-US" sz="3200" dirty="0">
                <a:ea typeface="+mn-lt"/>
                <a:cs typeface="+mn-lt"/>
              </a:rPr>
              <a:t>This session will now be recorded. Any further information that you provide during a session is optional and in doing so you give us consent to process this information.</a:t>
            </a:r>
            <a:endParaRPr lang="en-US" sz="3200" dirty="0"/>
          </a:p>
          <a:p>
            <a:pPr marL="0" indent="0">
              <a:buNone/>
            </a:pPr>
            <a:endParaRPr lang="en-US" sz="3200" dirty="0">
              <a:ea typeface="+mn-lt"/>
              <a:cs typeface="+mn-lt"/>
            </a:endParaRPr>
          </a:p>
          <a:p>
            <a:r>
              <a:rPr lang="en-US" sz="3200" dirty="0">
                <a:ea typeface="+mn-lt"/>
                <a:cs typeface="+mn-lt"/>
              </a:rPr>
              <a:t>These recordings will be stored by the University of Limerick for one year and may be published on our website during that time.</a:t>
            </a:r>
            <a:endParaRPr lang="en-US" sz="3200" dirty="0"/>
          </a:p>
          <a:p>
            <a:endParaRPr lang="en-US" sz="3200" dirty="0">
              <a:ea typeface="+mn-lt"/>
              <a:cs typeface="+mn-lt"/>
            </a:endParaRPr>
          </a:p>
          <a:p>
            <a:r>
              <a:rPr lang="en-US" sz="3200" dirty="0">
                <a:ea typeface="+mn-lt"/>
                <a:cs typeface="+mn-lt"/>
              </a:rPr>
              <a:t>By taking part in a session you give us your consent to process any information you provide during it.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4" name="Content Placeholder 6">
            <a:hlinkClick r:id="rId2"/>
            <a:extLst>
              <a:ext uri="{FF2B5EF4-FFF2-40B4-BE49-F238E27FC236}">
                <a16:creationId xmlns:a16="http://schemas.microsoft.com/office/drawing/2014/main" id="{EB16642F-EF80-493B-AA6C-5C34D13A9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187" y="8630796"/>
            <a:ext cx="3472156" cy="139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0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CB0A-7993-BA4C-8272-98FAE8DB7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920" y="6012124"/>
            <a:ext cx="10265230" cy="1283622"/>
          </a:xfrm>
        </p:spPr>
        <p:txBody>
          <a:bodyPr>
            <a:noAutofit/>
          </a:bodyPr>
          <a:lstStyle/>
          <a:p>
            <a:r>
              <a:rPr lang="en-US" sz="4400" dirty="0"/>
              <a:t>Notetaking in a digital world</a:t>
            </a:r>
            <a:b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40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921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EFDC56-8475-4CFC-98B3-0A3C4D804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Who we are</a:t>
            </a:r>
          </a:p>
        </p:txBody>
      </p:sp>
      <p:pic>
        <p:nvPicPr>
          <p:cNvPr id="8" name="Picture 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FD385AB3-B766-4F96-8CBF-3B73B3F09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997" y="6191198"/>
            <a:ext cx="2109906" cy="1991869"/>
          </a:xfrm>
          <a:prstGeom prst="rect">
            <a:avLst/>
          </a:prstGeom>
        </p:spPr>
      </p:pic>
      <p:pic>
        <p:nvPicPr>
          <p:cNvPr id="1026" name="Picture 2" descr="Profile Photo">
            <a:extLst>
              <a:ext uri="{FF2B5EF4-FFF2-40B4-BE49-F238E27FC236}">
                <a16:creationId xmlns:a16="http://schemas.microsoft.com/office/drawing/2014/main" id="{FC5BEE21-F2F7-4718-A081-22E4BA692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852" y="2998352"/>
            <a:ext cx="1767172" cy="220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60C5B1-C8C7-47FB-A504-8F13764B16BD}"/>
              </a:ext>
            </a:extLst>
          </p:cNvPr>
          <p:cNvSpPr txBox="1"/>
          <p:nvPr/>
        </p:nvSpPr>
        <p:spPr>
          <a:xfrm>
            <a:off x="5173578" y="3523055"/>
            <a:ext cx="81333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IE" sz="3200" b="1" i="0" u="none" strike="noStrike" dirty="0" err="1">
                <a:solidFill>
                  <a:srgbClr val="005336"/>
                </a:solidFill>
                <a:effectLst/>
                <a:latin typeface="+mj-lt"/>
              </a:rPr>
              <a:t>Míchéal</a:t>
            </a:r>
            <a:r>
              <a:rPr lang="en-IE" sz="3200" b="1" i="0" u="none" strike="noStrike" dirty="0">
                <a:solidFill>
                  <a:srgbClr val="005336"/>
                </a:solidFill>
                <a:effectLst/>
                <a:latin typeface="+mj-lt"/>
              </a:rPr>
              <a:t> Ó </a:t>
            </a:r>
            <a:r>
              <a:rPr lang="en-IE" sz="3200" b="1" i="0" u="none" strike="noStrike" dirty="0" err="1">
                <a:solidFill>
                  <a:srgbClr val="005336"/>
                </a:solidFill>
                <a:effectLst/>
                <a:latin typeface="+mj-lt"/>
              </a:rPr>
              <a:t>hAodha</a:t>
            </a:r>
            <a:endParaRPr lang="en-IE" sz="3200" b="1" i="0" u="none" strike="noStrike" dirty="0">
              <a:solidFill>
                <a:srgbClr val="005336"/>
              </a:solidFill>
              <a:effectLst/>
              <a:latin typeface="+mj-lt"/>
            </a:endParaRPr>
          </a:p>
          <a:p>
            <a:pPr algn="l" rtl="0" fontAlgn="base"/>
            <a:r>
              <a:rPr lang="en-IE" sz="3200" b="0" i="0" u="none" strike="noStrike" dirty="0">
                <a:solidFill>
                  <a:srgbClr val="000000"/>
                </a:solidFill>
                <a:effectLst/>
                <a:latin typeface="+mj-lt"/>
              </a:rPr>
              <a:t>Library &amp; Information Services</a:t>
            </a:r>
          </a:p>
          <a:p>
            <a:pPr algn="l" rtl="0" fontAlgn="base"/>
            <a:endParaRPr lang="en-IE" sz="3200" b="0" i="0" u="none" strike="noStrike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E6F627-F22A-4368-B41D-EE30091287F4}"/>
              </a:ext>
            </a:extLst>
          </p:cNvPr>
          <p:cNvSpPr txBox="1"/>
          <p:nvPr/>
        </p:nvSpPr>
        <p:spPr>
          <a:xfrm>
            <a:off x="5169025" y="6595042"/>
            <a:ext cx="81333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200" b="1" dirty="0">
                <a:solidFill>
                  <a:srgbClr val="005336"/>
                </a:solidFill>
                <a:latin typeface="+mj-lt"/>
              </a:rPr>
              <a:t>Sinead Spain</a:t>
            </a:r>
          </a:p>
          <a:p>
            <a:r>
              <a:rPr lang="en-IE" sz="3200" dirty="0">
                <a:solidFill>
                  <a:srgbClr val="000000"/>
                </a:solidFill>
                <a:latin typeface="+mj-lt"/>
              </a:rPr>
              <a:t>Research Fellow, REAP Project</a:t>
            </a:r>
          </a:p>
          <a:p>
            <a:r>
              <a:rPr lang="en-IE" sz="3200" dirty="0">
                <a:solidFill>
                  <a:srgbClr val="000000"/>
                </a:solidFill>
                <a:latin typeface="+mj-lt"/>
              </a:rPr>
              <a:t>Centre for Transformative Learning</a:t>
            </a:r>
          </a:p>
        </p:txBody>
      </p:sp>
    </p:spTree>
    <p:extLst>
      <p:ext uri="{BB962C8B-B14F-4D97-AF65-F5344CB8AC3E}">
        <p14:creationId xmlns:p14="http://schemas.microsoft.com/office/powerpoint/2010/main" val="396917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549F-2677-46AA-9362-1A1714BDF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00" y="423459"/>
            <a:ext cx="14022170" cy="1042950"/>
          </a:xfrm>
        </p:spPr>
        <p:txBody>
          <a:bodyPr/>
          <a:lstStyle/>
          <a:p>
            <a:r>
              <a:rPr lang="en-GB" dirty="0"/>
              <a:t>Learning outcomes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E965194-B4CF-41B3-81C3-7785EE6525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5365048"/>
              </p:ext>
            </p:extLst>
          </p:nvPr>
        </p:nvGraphicFramePr>
        <p:xfrm>
          <a:off x="1676218" y="1423288"/>
          <a:ext cx="10838392" cy="722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4821B0C-2536-45DC-A2D9-F2952FF39A4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423" r="12109"/>
          <a:stretch/>
        </p:blipFill>
        <p:spPr>
          <a:xfrm>
            <a:off x="10197210" y="8439288"/>
            <a:ext cx="2088799" cy="15992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1C82B6-0168-4796-83F4-7C09C7A5D705}"/>
              </a:ext>
            </a:extLst>
          </p:cNvPr>
          <p:cNvSpPr txBox="1"/>
          <p:nvPr/>
        </p:nvSpPr>
        <p:spPr>
          <a:xfrm>
            <a:off x="819150" y="9135990"/>
            <a:ext cx="3209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rgbClr val="4519FF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#LevULupdigiskills</a:t>
            </a:r>
          </a:p>
        </p:txBody>
      </p:sp>
    </p:spTree>
    <p:extLst>
      <p:ext uri="{BB962C8B-B14F-4D97-AF65-F5344CB8AC3E}">
        <p14:creationId xmlns:p14="http://schemas.microsoft.com/office/powerpoint/2010/main" val="412605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EE75C-7A52-4A55-A5DF-CB6BFA301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437648"/>
            <a:ext cx="14022170" cy="1042950"/>
          </a:xfrm>
        </p:spPr>
        <p:txBody>
          <a:bodyPr/>
          <a:lstStyle/>
          <a:p>
            <a:r>
              <a:rPr lang="en-GB" dirty="0"/>
              <a:t>Why is it important to take good notes?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2A86B6-361D-44C0-8974-F6A4D787C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75" y="1891729"/>
            <a:ext cx="8499938" cy="6374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9EF0FEE-BC54-47AD-9A94-CE3286BCB9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23" r="12109"/>
          <a:stretch/>
        </p:blipFill>
        <p:spPr>
          <a:xfrm>
            <a:off x="10197210" y="8439288"/>
            <a:ext cx="2088799" cy="1599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337FB7-C271-41CE-90B7-F7E3522ED3EA}"/>
              </a:ext>
            </a:extLst>
          </p:cNvPr>
          <p:cNvSpPr txBox="1"/>
          <p:nvPr/>
        </p:nvSpPr>
        <p:spPr>
          <a:xfrm>
            <a:off x="819150" y="9135990"/>
            <a:ext cx="3209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rgbClr val="4519FF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#LevULupdigiskills</a:t>
            </a:r>
          </a:p>
        </p:txBody>
      </p:sp>
    </p:spTree>
    <p:extLst>
      <p:ext uri="{BB962C8B-B14F-4D97-AF65-F5344CB8AC3E}">
        <p14:creationId xmlns:p14="http://schemas.microsoft.com/office/powerpoint/2010/main" val="164247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0479D25-78B8-4466-A02F-6C5D8129FD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9" b="4993"/>
          <a:stretch/>
        </p:blipFill>
        <p:spPr>
          <a:xfrm>
            <a:off x="20" y="-38900"/>
            <a:ext cx="16257568" cy="853199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1024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265066" y="679350"/>
            <a:ext cx="7917861" cy="1894126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altLang="en-US" sz="3500" b="1" kern="1200" dirty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rPr>
              <a:t>What could you do in advance to make sure you take better notes at the lecture?</a:t>
            </a:r>
            <a:br>
              <a:rPr lang="en-GB" altLang="en-US" sz="2800" b="1" kern="1200" dirty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rPr>
            </a:br>
            <a:r>
              <a:rPr lang="en-GB" altLang="en-US" sz="2800" b="0" i="1" kern="1200" dirty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rPr>
              <a:t>Type suggestions in chat</a:t>
            </a:r>
          </a:p>
          <a:p>
            <a:pPr>
              <a:spcAft>
                <a:spcPts val="600"/>
              </a:spcAft>
            </a:pPr>
            <a:endParaRPr lang="en-GB" altLang="en-US" sz="2800" b="1" kern="1200" dirty="0">
              <a:solidFill>
                <a:schemeClr val="tx1"/>
              </a:solidFill>
              <a:latin typeface="Helvetica" pitchFamily="2" charset="0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GB" altLang="en-US" sz="2800" b="1" kern="1200" dirty="0">
              <a:solidFill>
                <a:schemeClr val="tx1"/>
              </a:solidFill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41A848-9C0F-441B-A868-1771AFCB3063}"/>
              </a:ext>
            </a:extLst>
          </p:cNvPr>
          <p:cNvSpPr txBox="1"/>
          <p:nvPr/>
        </p:nvSpPr>
        <p:spPr>
          <a:xfrm>
            <a:off x="13461601" y="8416480"/>
            <a:ext cx="2727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>
                <a:latin typeface="Inter" panose="020B0502030000000004" pitchFamily="34" charset="0"/>
                <a:ea typeface="Inter" panose="020B0502030000000004" pitchFamily="34" charset="0"/>
              </a:rPr>
              <a:t>Image from Pixabay.com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AF71933-6714-4B5A-9DF3-48BA517202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23" r="12109"/>
          <a:stretch/>
        </p:blipFill>
        <p:spPr>
          <a:xfrm>
            <a:off x="10197210" y="8439288"/>
            <a:ext cx="2088799" cy="15992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3E932E-4F8E-4384-8D23-A0A6FEFFF474}"/>
              </a:ext>
            </a:extLst>
          </p:cNvPr>
          <p:cNvSpPr txBox="1"/>
          <p:nvPr/>
        </p:nvSpPr>
        <p:spPr>
          <a:xfrm>
            <a:off x="819150" y="9135990"/>
            <a:ext cx="3209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rgbClr val="4519FF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#LevULupdigiskills</a:t>
            </a:r>
          </a:p>
        </p:txBody>
      </p:sp>
    </p:spTree>
    <p:extLst>
      <p:ext uri="{BB962C8B-B14F-4D97-AF65-F5344CB8AC3E}">
        <p14:creationId xmlns:p14="http://schemas.microsoft.com/office/powerpoint/2010/main" val="135459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Image of a hand with five fingers spread ope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4488" y="2540016"/>
            <a:ext cx="3628321" cy="5078379"/>
          </a:xfrm>
          <a:prstGeom prst="rect">
            <a:avLst/>
          </a:prstGeom>
          <a:noFill/>
          <a:ln>
            <a:solidFill>
              <a:srgbClr val="FF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8742" y="2765751"/>
            <a:ext cx="7106343" cy="614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76" indent="-609676">
              <a:buFontTx/>
              <a:buAutoNum type="arabicParenR"/>
              <a:defRPr/>
            </a:pPr>
            <a:r>
              <a:rPr lang="en-IE" sz="3200" dirty="0"/>
              <a:t>Download &amp; read new lecture notes from SULIS or Moodle</a:t>
            </a:r>
          </a:p>
          <a:p>
            <a:pPr marL="609676" indent="-609676">
              <a:buFontTx/>
              <a:buAutoNum type="arabicParenR"/>
              <a:defRPr/>
            </a:pPr>
            <a:r>
              <a:rPr lang="en-IE" sz="3200" dirty="0"/>
              <a:t>Formulate questions to answer</a:t>
            </a:r>
          </a:p>
          <a:p>
            <a:pPr marL="609676" indent="-609676">
              <a:buFontTx/>
              <a:buAutoNum type="arabicParenR"/>
              <a:defRPr/>
            </a:pPr>
            <a:r>
              <a:rPr lang="en-IE" sz="3200" dirty="0"/>
              <a:t>Know where you’re going to take the notes, have your notebook or tablet/laptop ready</a:t>
            </a:r>
          </a:p>
          <a:p>
            <a:pPr marL="609676" indent="-609676">
              <a:buFontTx/>
              <a:buAutoNum type="arabicParenR"/>
              <a:defRPr/>
            </a:pPr>
            <a:r>
              <a:rPr lang="en-IE" sz="3200" dirty="0"/>
              <a:t>Make sure you can see and hear the lecturer </a:t>
            </a:r>
          </a:p>
          <a:p>
            <a:pPr marL="609676" indent="-609676">
              <a:buFontTx/>
              <a:buAutoNum type="arabicParenR"/>
              <a:defRPr/>
            </a:pPr>
            <a:r>
              <a:rPr lang="en-IE" sz="3200" dirty="0"/>
              <a:t>Arrive 3-5 </a:t>
            </a:r>
            <a:r>
              <a:rPr lang="en-IE" sz="3200" dirty="0" err="1"/>
              <a:t>mins</a:t>
            </a:r>
            <a:r>
              <a:rPr lang="en-IE" sz="3200" dirty="0"/>
              <a:t> before the lecture.</a:t>
            </a:r>
            <a:endParaRPr lang="en-GB" sz="3200" dirty="0"/>
          </a:p>
          <a:p>
            <a:pPr marL="609676" indent="-609676">
              <a:buFontTx/>
              <a:buAutoNum type="arabicParenR"/>
              <a:defRPr/>
            </a:pPr>
            <a:endParaRPr lang="en-IE" altLang="en-US" sz="3200" kern="0" dirty="0"/>
          </a:p>
        </p:txBody>
      </p:sp>
      <p:sp>
        <p:nvSpPr>
          <p:cNvPr id="112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b="1" dirty="0">
                <a:solidFill>
                  <a:schemeClr val="tx1"/>
                </a:solidFill>
              </a:rPr>
              <a:t>Before your lecture – top 5 tips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615C9-C099-4654-A191-09C72DB56CB0}"/>
              </a:ext>
            </a:extLst>
          </p:cNvPr>
          <p:cNvSpPr txBox="1"/>
          <p:nvPr/>
        </p:nvSpPr>
        <p:spPr>
          <a:xfrm>
            <a:off x="9745139" y="7691406"/>
            <a:ext cx="2727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>
                <a:latin typeface="Inter" panose="020B0502030000000004" pitchFamily="34" charset="0"/>
                <a:ea typeface="Inter" panose="020B0502030000000004" pitchFamily="34" charset="0"/>
              </a:rPr>
              <a:t>Image from Pixabay.com</a:t>
            </a:r>
          </a:p>
        </p:txBody>
      </p:sp>
    </p:spTree>
    <p:extLst>
      <p:ext uri="{BB962C8B-B14F-4D97-AF65-F5344CB8AC3E}">
        <p14:creationId xmlns:p14="http://schemas.microsoft.com/office/powerpoint/2010/main" val="1249081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C1963F-6058-2B4E-BD4C-A595F6C4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3" y="702525"/>
            <a:ext cx="14022170" cy="1042950"/>
          </a:xfrm>
        </p:spPr>
        <p:txBody>
          <a:bodyPr/>
          <a:lstStyle/>
          <a:p>
            <a:pPr lvl="0"/>
            <a:r>
              <a:rPr lang="en-IE" altLang="en-US" dirty="0"/>
              <a:t>How to file the notes you take </a:t>
            </a:r>
            <a:endParaRPr lang="en-I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EFF014-471B-B549-AAEA-3A5D237C7A5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97302" y="2300995"/>
            <a:ext cx="8126567" cy="5734051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IE" sz="2800" dirty="0"/>
              <a:t>Organise the notes by module, maybe keep a notebook for each subject, or lecturer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IE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IE" sz="2800" dirty="0"/>
              <a:t>Use </a:t>
            </a:r>
            <a:r>
              <a:rPr lang="en-IE" sz="2800" dirty="0" err="1"/>
              <a:t>postit</a:t>
            </a:r>
            <a:r>
              <a:rPr lang="en-IE" sz="2800" dirty="0"/>
              <a:t> notes or dividers as shown to keep them organised</a:t>
            </a:r>
          </a:p>
          <a:p>
            <a:endParaRPr lang="en-IE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IE" sz="2800" dirty="0"/>
              <a:t>Keep materials together under each topic from the start</a:t>
            </a:r>
            <a:br>
              <a:rPr lang="en-IE" sz="2800" dirty="0"/>
            </a:br>
            <a:endParaRPr lang="en-IE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IE" sz="2800" dirty="0"/>
              <a:t>Use a cloud based digital system is probably best e.g. OneNote</a:t>
            </a:r>
            <a:br>
              <a:rPr lang="en-IE" sz="2800" dirty="0"/>
            </a:br>
            <a:endParaRPr lang="en-IE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IE" sz="2800" dirty="0"/>
              <a:t>Transfer from paper notes to digital notes system as quickly as you can after the lecture 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C2E2235-8265-483E-BE94-26BCDC63A9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0" b="4590"/>
          <a:stretch>
            <a:fillRect/>
          </a:stretch>
        </p:blipFill>
        <p:spPr>
          <a:xfrm>
            <a:off x="9358025" y="3415940"/>
            <a:ext cx="6302260" cy="42975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B10961-749B-4BA0-B811-10D85F086FEF}"/>
              </a:ext>
            </a:extLst>
          </p:cNvPr>
          <p:cNvSpPr txBox="1"/>
          <p:nvPr/>
        </p:nvSpPr>
        <p:spPr>
          <a:xfrm>
            <a:off x="12932615" y="7713452"/>
            <a:ext cx="2727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>
                <a:latin typeface="Inter" panose="020B0502030000000004" pitchFamily="34" charset="0"/>
                <a:ea typeface="Inter" panose="020B0502030000000004" pitchFamily="34" charset="0"/>
              </a:rPr>
              <a:t>Image from Pixabay.com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30043828-D89C-4A8C-8360-FF2151D442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23" r="12109"/>
          <a:stretch/>
        </p:blipFill>
        <p:spPr>
          <a:xfrm>
            <a:off x="10197210" y="8439288"/>
            <a:ext cx="2088799" cy="15992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32D8B2-62D6-4F6A-97E8-1B5E18177CCE}"/>
              </a:ext>
            </a:extLst>
          </p:cNvPr>
          <p:cNvSpPr txBox="1"/>
          <p:nvPr/>
        </p:nvSpPr>
        <p:spPr>
          <a:xfrm>
            <a:off x="819150" y="9135990"/>
            <a:ext cx="3209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rgbClr val="4519FF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#LevULupdigiskills</a:t>
            </a:r>
          </a:p>
        </p:txBody>
      </p:sp>
    </p:spTree>
    <p:extLst>
      <p:ext uri="{BB962C8B-B14F-4D97-AF65-F5344CB8AC3E}">
        <p14:creationId xmlns:p14="http://schemas.microsoft.com/office/powerpoint/2010/main" val="1967957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L">
      <a:dk1>
        <a:srgbClr val="171616"/>
      </a:dk1>
      <a:lt1>
        <a:sysClr val="window" lastClr="FFFFFF"/>
      </a:lt1>
      <a:dk2>
        <a:srgbClr val="7F7F7F"/>
      </a:dk2>
      <a:lt2>
        <a:srgbClr val="E7E6E6"/>
      </a:lt2>
      <a:accent1>
        <a:srgbClr val="00B140"/>
      </a:accent1>
      <a:accent2>
        <a:srgbClr val="034638"/>
      </a:accent2>
      <a:accent3>
        <a:srgbClr val="00A3E0"/>
      </a:accent3>
      <a:accent4>
        <a:srgbClr val="FFC72C"/>
      </a:accent4>
      <a:accent5>
        <a:srgbClr val="E31C79"/>
      </a:accent5>
      <a:accent6>
        <a:srgbClr val="D45D00"/>
      </a:accent6>
      <a:hlink>
        <a:srgbClr val="00A3E0"/>
      </a:hlink>
      <a:folHlink>
        <a:srgbClr val="6F26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61_RD_UL_PPT_V1" id="{B1DF1E9F-A915-334F-8576-F19A781521BD}" vid="{D2420B80-F699-684B-A18E-0344655F8F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B8BE795AE9E49929B18730F7EC6FB" ma:contentTypeVersion="15" ma:contentTypeDescription="Create a new document." ma:contentTypeScope="" ma:versionID="2a5c8b1d049afa39968d9b4af822a05d">
  <xsd:schema xmlns:xsd="http://www.w3.org/2001/XMLSchema" xmlns:xs="http://www.w3.org/2001/XMLSchema" xmlns:p="http://schemas.microsoft.com/office/2006/metadata/properties" xmlns:ns2="d8757817-e342-4fa3-b2ae-d4b9922bed19" targetNamespace="http://schemas.microsoft.com/office/2006/metadata/properties" ma:root="true" ma:fieldsID="b12262d1c8a3d46787f6af12caca465f" ns2:_="">
    <xsd:import namespace="d8757817-e342-4fa3-b2ae-d4b9922bed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57817-e342-4fa3-b2ae-d4b9922bed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d8757817-e342-4fa3-b2ae-d4b9922bed19" xsi:nil="true"/>
    <NotebookType xmlns="d8757817-e342-4fa3-b2ae-d4b9922bed19" xsi:nil="true"/>
    <AppVersion xmlns="d8757817-e342-4fa3-b2ae-d4b9922bed19" xsi:nil="true"/>
    <FolderType xmlns="d8757817-e342-4fa3-b2ae-d4b9922bed19" xsi:nil="true"/>
    <CultureName xmlns="d8757817-e342-4fa3-b2ae-d4b9922bed19" xsi:nil="true"/>
  </documentManagement>
</p:properties>
</file>

<file path=customXml/itemProps1.xml><?xml version="1.0" encoding="utf-8"?>
<ds:datastoreItem xmlns:ds="http://schemas.openxmlformats.org/officeDocument/2006/customXml" ds:itemID="{2AB807F5-7A8C-414D-8998-DDA8D20720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2DF993-4F27-4128-A2E2-33E086BF58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757817-e342-4fa3-b2ae-d4b9922bed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28A7C5-6A9C-406C-B622-923FA36131D3}">
  <ds:schemaRefs>
    <ds:schemaRef ds:uri="a92cfb2c-0ab2-41d7-8a92-567d5ff14761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d8757817-e342-4fa3-b2ae-d4b9922bed1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848</Words>
  <Application>Microsoft Office PowerPoint</Application>
  <PresentationFormat>Custom</PresentationFormat>
  <Paragraphs>136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Inter</vt:lpstr>
      <vt:lpstr>Arial</vt:lpstr>
      <vt:lpstr>Calibri</vt:lpstr>
      <vt:lpstr>Georgia</vt:lpstr>
      <vt:lpstr>Helvetica</vt:lpstr>
      <vt:lpstr>Roboto Condensed</vt:lpstr>
      <vt:lpstr>Wingdings</vt:lpstr>
      <vt:lpstr>Office Theme</vt:lpstr>
      <vt:lpstr>👋 Hello &amp; Welcome</vt:lpstr>
      <vt:lpstr>Recording</vt:lpstr>
      <vt:lpstr>Notetaking in a digital world  </vt:lpstr>
      <vt:lpstr>Who we are</vt:lpstr>
      <vt:lpstr>Learning outcomes</vt:lpstr>
      <vt:lpstr>Why is it important to take good notes? </vt:lpstr>
      <vt:lpstr>PowerPoint Presentation</vt:lpstr>
      <vt:lpstr>Before your lecture – top 5 tips</vt:lpstr>
      <vt:lpstr>How to file the notes you take </vt:lpstr>
      <vt:lpstr>PowerPoint Presentation</vt:lpstr>
      <vt:lpstr>Cornell Method of notetaking</vt:lpstr>
      <vt:lpstr>PowerPoint Presentation</vt:lpstr>
      <vt:lpstr>REMEMBER, good notes are only PART of what you need to do  </vt:lpstr>
      <vt:lpstr>Notetaking using</vt:lpstr>
      <vt:lpstr>Overview</vt:lpstr>
      <vt:lpstr>OneNote Features</vt:lpstr>
      <vt:lpstr>Anyone have questions?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Notetaking in a digital world</dc:title>
  <dc:creator>Michelle.Breen</dc:creator>
  <cp:lastModifiedBy>Sinead.Spain</cp:lastModifiedBy>
  <cp:revision>5</cp:revision>
  <dcterms:created xsi:type="dcterms:W3CDTF">2021-02-11T07:20:21Z</dcterms:created>
  <dcterms:modified xsi:type="dcterms:W3CDTF">2021-09-29T09:53:35Z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0x010100E6FB8BE795AE9E49929B18730F7EC6FB</vt:lpwstr>
  </property>
</Properties>
</file>